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Inter" panose="02000503000000020004" pitchFamily="2" charset="0"/>
      <p:regular r:id="rId31"/>
      <p:bold r:id="rId32"/>
      <p:italic r:id="rId33"/>
      <p:boldItalic r:id="rId34"/>
    </p:embeddedFont>
    <p:embeddedFont>
      <p:font typeface="Inter Medium" panose="02000503000000020004" pitchFamily="2" charset="0"/>
      <p:regular r:id="rId35"/>
      <p:bold r:id="rId36"/>
      <p:italic r:id="rId37"/>
      <p:boldItalic r:id="rId38"/>
    </p:embeddedFont>
    <p:embeddedFont>
      <p:font typeface="Inter SemiBold" panose="02000503000000020004" pitchFamily="2" charset="0"/>
      <p:regular r:id="rId39"/>
      <p:bold r:id="rId40"/>
      <p:italic r:id="rId41"/>
      <p:boldItalic r:id="rId42"/>
    </p:embeddedFont>
    <p:embeddedFont>
      <p:font typeface="Roboto Mono" panose="020F0502020204030204" pitchFamily="49"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210F88-27BB-4D5B-8A9C-3F905AA3E084}">
  <a:tblStyle styleId="{CE210F88-27BB-4D5B-8A9C-3F905AA3E0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8" d="100"/>
          <a:sy n="128" d="100"/>
        </p:scale>
        <p:origin x="31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77af7a6a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77af7a6a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Amaury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71fc2b81f4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71fc2b81f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a:solidFill>
                  <a:schemeClr val="dk1"/>
                </a:solidFill>
              </a:rPr>
              <a:t>Loredane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71fc2b81f4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71fc2b81f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Marine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44fcd50e2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44fcd50e2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Amaury 4min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44fcd50e2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44fcd50e2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Amaury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44fcd50e2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44fcd50e2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a:solidFill>
                  <a:schemeClr val="dk1"/>
                </a:solidFill>
              </a:rPr>
              <a:t>Amaury</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44fcd50e2a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44fcd50e2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a:solidFill>
                  <a:schemeClr val="dk1"/>
                </a:solidFill>
              </a:rPr>
              <a:t>Amaury</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722bfae340_5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722bfae340_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Martin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722bfae340_6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722bfae340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Martin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44fcd50e2a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44fcd50e2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Amaury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44fcd50e2a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44fcd50e2a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a:solidFill>
                  <a:schemeClr val="dk1"/>
                </a:solidFill>
              </a:rPr>
              <a:t>Amaury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3bc3b886ea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3bc3b886e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Amaury (1 min)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44fcd50e2a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44fcd50e2a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2 min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63976df758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63976df75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Marine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71fc2b81f4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71fc2b81f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Marine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63976df758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363976df75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Marine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63976df758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63976df758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Marine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71fc2b81f4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71fc2b81f4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a:solidFill>
                  <a:schemeClr val="dk1"/>
                </a:solidFill>
              </a:rPr>
              <a:t>Marine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63976df758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63976df75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a:solidFill>
                  <a:schemeClr val="dk1"/>
                </a:solidFill>
              </a:rPr>
              <a:t>Marine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44fcd50e2a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44fcd50e2a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Martin 1 min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77ed9f117a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77ed9f117a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bc3b886ea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bc3b886e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Amaury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71332928b4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71332928b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Amaury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71332928b4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71332928b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Loredane (2min)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71332928b4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71332928b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Loredane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71332928b4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71332928b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a:solidFill>
                  <a:schemeClr val="dk1"/>
                </a:solidFill>
              </a:rPr>
              <a:t>Loredane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71332928b4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71332928b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a:solidFill>
                  <a:schemeClr val="dk1"/>
                </a:solidFill>
              </a:rPr>
              <a:t>Loredane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71332928b4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71332928b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a:solidFill>
                  <a:schemeClr val="dk1"/>
                </a:solidFill>
              </a:rPr>
              <a:t>Loredane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hyperlink" Target="https://huggingface.co/spaces/amaulf/mlflow-server-smartinves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hyperlink" Target="https://huggingface.co/spaces/amaulf/mlflow-server-smartinves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hyperlink" Target="https://huggingface.co/spaces/amaulf/mlflow-server-smartinves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github.com/marinedde/smartinves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FDAD2"/>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735475" y="1710025"/>
            <a:ext cx="6478200" cy="61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sz="4000">
                <a:solidFill>
                  <a:srgbClr val="0E3449"/>
                </a:solidFill>
                <a:latin typeface="Inter SemiBold"/>
                <a:ea typeface="Inter SemiBold"/>
                <a:cs typeface="Inter SemiBold"/>
                <a:sym typeface="Inter SemiBold"/>
              </a:rPr>
              <a:t>Smart Invest</a:t>
            </a:r>
            <a:endParaRPr sz="4000">
              <a:solidFill>
                <a:srgbClr val="0E3449"/>
              </a:solidFill>
              <a:latin typeface="Inter SemiBold"/>
              <a:ea typeface="Inter SemiBold"/>
              <a:cs typeface="Inter SemiBold"/>
              <a:sym typeface="Inter SemiBold"/>
            </a:endParaRPr>
          </a:p>
        </p:txBody>
      </p:sp>
      <p:pic>
        <p:nvPicPr>
          <p:cNvPr id="55" name="Google Shape;55;p13"/>
          <p:cNvPicPr preferRelativeResize="0"/>
          <p:nvPr/>
        </p:nvPicPr>
        <p:blipFill>
          <a:blip r:embed="rId3">
            <a:alphaModFix/>
          </a:blip>
          <a:stretch>
            <a:fillRect/>
          </a:stretch>
        </p:blipFill>
        <p:spPr>
          <a:xfrm>
            <a:off x="4685550" y="2595750"/>
            <a:ext cx="3818450" cy="2547749"/>
          </a:xfrm>
          <a:prstGeom prst="rect">
            <a:avLst/>
          </a:prstGeom>
          <a:noFill/>
          <a:ln>
            <a:noFill/>
          </a:ln>
        </p:spPr>
      </p:pic>
      <p:pic>
        <p:nvPicPr>
          <p:cNvPr id="56" name="Google Shape;56;p13"/>
          <p:cNvPicPr preferRelativeResize="0"/>
          <p:nvPr/>
        </p:nvPicPr>
        <p:blipFill>
          <a:blip r:embed="rId4">
            <a:alphaModFix/>
          </a:blip>
          <a:stretch>
            <a:fillRect/>
          </a:stretch>
        </p:blipFill>
        <p:spPr>
          <a:xfrm>
            <a:off x="840550" y="787375"/>
            <a:ext cx="973275" cy="651050"/>
          </a:xfrm>
          <a:prstGeom prst="rect">
            <a:avLst/>
          </a:prstGeom>
          <a:noFill/>
          <a:ln>
            <a:noFill/>
          </a:ln>
        </p:spPr>
      </p:pic>
      <p:sp>
        <p:nvSpPr>
          <p:cNvPr id="57" name="Google Shape;57;p13"/>
          <p:cNvSpPr txBox="1">
            <a:spLocks noGrp="1"/>
          </p:cNvSpPr>
          <p:nvPr>
            <p:ph type="ctrTitle"/>
          </p:nvPr>
        </p:nvSpPr>
        <p:spPr>
          <a:xfrm>
            <a:off x="720900" y="2247025"/>
            <a:ext cx="7702200" cy="53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sz="2500" i="1">
                <a:solidFill>
                  <a:schemeClr val="lt1"/>
                </a:solidFill>
                <a:latin typeface="Inter Medium"/>
                <a:ea typeface="Inter Medium"/>
                <a:cs typeface="Inter Medium"/>
                <a:sym typeface="Inter Medium"/>
              </a:rPr>
              <a:t>Buy a property below market value in Paris</a:t>
            </a:r>
            <a:endParaRPr sz="2500" i="1">
              <a:solidFill>
                <a:schemeClr val="lt1"/>
              </a:solidFill>
              <a:latin typeface="Inter Medium"/>
              <a:ea typeface="Inter Medium"/>
              <a:cs typeface="Inter Medium"/>
              <a:sym typeface="Inter Medium"/>
            </a:endParaRPr>
          </a:p>
        </p:txBody>
      </p:sp>
      <p:sp>
        <p:nvSpPr>
          <p:cNvPr id="58" name="Google Shape;58;p13"/>
          <p:cNvSpPr txBox="1">
            <a:spLocks noGrp="1"/>
          </p:cNvSpPr>
          <p:nvPr>
            <p:ph type="ctrTitle"/>
          </p:nvPr>
        </p:nvSpPr>
        <p:spPr>
          <a:xfrm>
            <a:off x="92702" y="4554375"/>
            <a:ext cx="6522300" cy="53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1000" i="1" dirty="0">
              <a:solidFill>
                <a:schemeClr val="lt1"/>
              </a:solidFill>
              <a:latin typeface="Inter Medium"/>
              <a:ea typeface="Inter Medium"/>
              <a:cs typeface="Inter Medium"/>
              <a:sym typeface="Inter Medium"/>
            </a:endParaRPr>
          </a:p>
        </p:txBody>
      </p:sp>
      <p:sp>
        <p:nvSpPr>
          <p:cNvPr id="59" name="Google Shape;5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910025" y="4135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GEOGRAPHIC ANALYSIS</a:t>
            </a:r>
            <a:endParaRPr/>
          </a:p>
        </p:txBody>
      </p:sp>
      <p:sp>
        <p:nvSpPr>
          <p:cNvPr id="138" name="Google Shape;138;p22"/>
          <p:cNvSpPr txBox="1">
            <a:spLocks noGrp="1"/>
          </p:cNvSpPr>
          <p:nvPr>
            <p:ph type="body" idx="1"/>
          </p:nvPr>
        </p:nvSpPr>
        <p:spPr>
          <a:xfrm>
            <a:off x="49275" y="1174500"/>
            <a:ext cx="1210200" cy="27945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fr" sz="1100" b="1">
                <a:solidFill>
                  <a:schemeClr val="dk1"/>
                </a:solidFill>
              </a:rPr>
              <a:t>KEY INSIGHTS REVEALED</a:t>
            </a:r>
            <a:r>
              <a:rPr lang="fr" sz="1100">
                <a:solidFill>
                  <a:schemeClr val="dk1"/>
                </a:solidFill>
              </a:rPr>
              <a:t> </a:t>
            </a:r>
            <a:endParaRPr sz="1100">
              <a:solidFill>
                <a:schemeClr val="dk1"/>
              </a:solidFill>
            </a:endParaRPr>
          </a:p>
          <a:p>
            <a:pPr marL="0" lvl="0" indent="0" algn="l" rtl="0">
              <a:spcBef>
                <a:spcPts val="1200"/>
              </a:spcBef>
              <a:spcAft>
                <a:spcPts val="0"/>
              </a:spcAft>
              <a:buNone/>
            </a:pPr>
            <a:r>
              <a:rPr lang="fr" sz="1100">
                <a:solidFill>
                  <a:schemeClr val="dk1"/>
                </a:solidFill>
              </a:rPr>
              <a:t>• </a:t>
            </a:r>
            <a:r>
              <a:rPr lang="fr" sz="1100" b="1">
                <a:solidFill>
                  <a:schemeClr val="dk1"/>
                </a:solidFill>
              </a:rPr>
              <a:t>6th, 7th, 4th districts</a:t>
            </a:r>
            <a:r>
              <a:rPr lang="fr" sz="1100">
                <a:solidFill>
                  <a:schemeClr val="dk1"/>
                </a:solidFill>
              </a:rPr>
              <a:t>: Premium pricing (red) </a:t>
            </a:r>
            <a:endParaRPr sz="1100">
              <a:solidFill>
                <a:schemeClr val="dk1"/>
              </a:solidFill>
            </a:endParaRPr>
          </a:p>
          <a:p>
            <a:pPr marL="0" lvl="0" indent="0" algn="l" rtl="0">
              <a:spcBef>
                <a:spcPts val="1200"/>
              </a:spcBef>
              <a:spcAft>
                <a:spcPts val="0"/>
              </a:spcAft>
              <a:buClr>
                <a:schemeClr val="dk1"/>
              </a:buClr>
              <a:buSzPts val="1100"/>
              <a:buFont typeface="Arial"/>
              <a:buNone/>
            </a:pPr>
            <a:r>
              <a:rPr lang="fr" sz="1100">
                <a:solidFill>
                  <a:schemeClr val="dk1"/>
                </a:solidFill>
              </a:rPr>
              <a:t>• </a:t>
            </a:r>
            <a:r>
              <a:rPr lang="fr" sz="1100" b="1">
                <a:solidFill>
                  <a:schemeClr val="dk1"/>
                </a:solidFill>
              </a:rPr>
              <a:t>19th, 20th, 13th districts</a:t>
            </a:r>
            <a:r>
              <a:rPr lang="fr" sz="1100">
                <a:solidFill>
                  <a:schemeClr val="dk1"/>
                </a:solidFill>
              </a:rPr>
              <a:t>: Most affordable (blue)</a:t>
            </a:r>
            <a:endParaRPr sz="1100">
              <a:solidFill>
                <a:schemeClr val="dk1"/>
              </a:solidFill>
            </a:endParaRPr>
          </a:p>
          <a:p>
            <a:pPr marL="0" lvl="0" indent="0" algn="l" rtl="0">
              <a:spcBef>
                <a:spcPts val="1200"/>
              </a:spcBef>
              <a:spcAft>
                <a:spcPts val="0"/>
              </a:spcAft>
              <a:buClr>
                <a:schemeClr val="dk1"/>
              </a:buClr>
              <a:buSzPts val="1100"/>
              <a:buFont typeface="Arial"/>
              <a:buNone/>
            </a:pPr>
            <a:r>
              <a:rPr lang="fr" sz="1100">
                <a:solidFill>
                  <a:schemeClr val="dk1"/>
                </a:solidFill>
              </a:rPr>
              <a:t>• </a:t>
            </a:r>
            <a:r>
              <a:rPr lang="fr" sz="1100" b="1">
                <a:solidFill>
                  <a:schemeClr val="dk1"/>
                </a:solidFill>
              </a:rPr>
              <a:t>Clear geographic gradient</a:t>
            </a:r>
            <a:r>
              <a:rPr lang="fr" sz="1100">
                <a:solidFill>
                  <a:schemeClr val="dk1"/>
                </a:solidFill>
              </a:rPr>
              <a:t> visible • </a:t>
            </a:r>
            <a:r>
              <a:rPr lang="fr" sz="1100" b="1">
                <a:solidFill>
                  <a:schemeClr val="dk1"/>
                </a:solidFill>
              </a:rPr>
              <a:t>Investment opportunities</a:t>
            </a:r>
            <a:r>
              <a:rPr lang="fr" sz="1100">
                <a:solidFill>
                  <a:schemeClr val="dk1"/>
                </a:solidFill>
              </a:rPr>
              <a:t> identified</a:t>
            </a:r>
            <a:endParaRPr sz="1100">
              <a:solidFill>
                <a:schemeClr val="dk1"/>
              </a:solidFill>
            </a:endParaRPr>
          </a:p>
          <a:p>
            <a:pPr marL="0" lvl="0" indent="0" algn="l" rtl="0">
              <a:spcBef>
                <a:spcPts val="1200"/>
              </a:spcBef>
              <a:spcAft>
                <a:spcPts val="1600"/>
              </a:spcAft>
              <a:buNone/>
            </a:pPr>
            <a:endParaRPr/>
          </a:p>
        </p:txBody>
      </p:sp>
      <p:sp>
        <p:nvSpPr>
          <p:cNvPr id="139" name="Google Shape;13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t>10</a:t>
            </a:fld>
            <a:endParaRPr/>
          </a:p>
        </p:txBody>
      </p:sp>
      <p:pic>
        <p:nvPicPr>
          <p:cNvPr id="140" name="Google Shape;140;p22"/>
          <p:cNvPicPr preferRelativeResize="0"/>
          <p:nvPr/>
        </p:nvPicPr>
        <p:blipFill>
          <a:blip r:embed="rId3">
            <a:alphaModFix/>
          </a:blip>
          <a:stretch>
            <a:fillRect/>
          </a:stretch>
        </p:blipFill>
        <p:spPr>
          <a:xfrm>
            <a:off x="311700" y="530725"/>
            <a:ext cx="588412" cy="393600"/>
          </a:xfrm>
          <a:prstGeom prst="rect">
            <a:avLst/>
          </a:prstGeom>
          <a:noFill/>
          <a:ln>
            <a:noFill/>
          </a:ln>
        </p:spPr>
      </p:pic>
      <p:pic>
        <p:nvPicPr>
          <p:cNvPr id="141" name="Google Shape;141;p22" title="Capture d’écran 2025-07-29 à 22.12.56.png"/>
          <p:cNvPicPr preferRelativeResize="0"/>
          <p:nvPr/>
        </p:nvPicPr>
        <p:blipFill>
          <a:blip r:embed="rId4">
            <a:alphaModFix/>
          </a:blip>
          <a:stretch>
            <a:fillRect/>
          </a:stretch>
        </p:blipFill>
        <p:spPr>
          <a:xfrm>
            <a:off x="1303025" y="986225"/>
            <a:ext cx="7431643" cy="38504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1039200" y="445025"/>
            <a:ext cx="779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ENHANCED FEATURES</a:t>
            </a:r>
            <a:endParaRPr/>
          </a:p>
        </p:txBody>
      </p:sp>
      <p:sp>
        <p:nvSpPr>
          <p:cNvPr id="147" name="Google Shape;147;p23"/>
          <p:cNvSpPr txBox="1">
            <a:spLocks noGrp="1"/>
          </p:cNvSpPr>
          <p:nvPr>
            <p:ph type="body" idx="1"/>
          </p:nvPr>
        </p:nvSpPr>
        <p:spPr>
          <a:xfrm>
            <a:off x="703275" y="834625"/>
            <a:ext cx="6959700" cy="4077900"/>
          </a:xfrm>
          <a:prstGeom prst="rect">
            <a:avLst/>
          </a:prstGeom>
        </p:spPr>
        <p:txBody>
          <a:bodyPr spcFirstLastPara="1" wrap="square" lIns="91425" tIns="91425" rIns="91425" bIns="91425" anchor="t" anchorCtr="0">
            <a:noAutofit/>
          </a:bodyPr>
          <a:lstStyle/>
          <a:p>
            <a:pPr marL="0" lvl="0" indent="0" algn="l" rtl="0">
              <a:spcBef>
                <a:spcPts val="1800"/>
              </a:spcBef>
              <a:spcAft>
                <a:spcPts val="0"/>
              </a:spcAft>
              <a:buNone/>
            </a:pPr>
            <a:r>
              <a:rPr lang="fr" sz="1700" b="1">
                <a:solidFill>
                  <a:schemeClr val="dk1"/>
                </a:solidFill>
              </a:rPr>
              <a:t>DISTANCE-BASED FEATURES (KDTree Algorithm)</a:t>
            </a:r>
            <a:endParaRPr sz="1700" b="1">
              <a:solidFill>
                <a:schemeClr val="dk1"/>
              </a:solidFill>
            </a:endParaRPr>
          </a:p>
          <a:p>
            <a:pPr marL="457200" lvl="0" indent="-298450" algn="l" rtl="0">
              <a:spcBef>
                <a:spcPts val="1200"/>
              </a:spcBef>
              <a:spcAft>
                <a:spcPts val="0"/>
              </a:spcAft>
              <a:buClr>
                <a:schemeClr val="dk1"/>
              </a:buClr>
              <a:buSzPts val="1100"/>
              <a:buChar char="●"/>
            </a:pPr>
            <a:r>
              <a:rPr lang="fr" sz="1100" b="1">
                <a:solidFill>
                  <a:schemeClr val="dk1"/>
                </a:solidFill>
              </a:rPr>
              <a:t>Transportation</a:t>
            </a:r>
            <a:r>
              <a:rPr lang="fr" sz="1100">
                <a:solidFill>
                  <a:schemeClr val="dk1"/>
                </a:solidFill>
              </a:rPr>
              <a:t>: Metro stations, TER/RER networks </a:t>
            </a:r>
            <a:endParaRPr sz="1100">
              <a:solidFill>
                <a:schemeClr val="dk1"/>
              </a:solidFill>
            </a:endParaRPr>
          </a:p>
          <a:p>
            <a:pPr marL="457200" lvl="0" indent="-298450" algn="l" rtl="0">
              <a:spcBef>
                <a:spcPts val="0"/>
              </a:spcBef>
              <a:spcAft>
                <a:spcPts val="0"/>
              </a:spcAft>
              <a:buClr>
                <a:schemeClr val="dk1"/>
              </a:buClr>
              <a:buSzPts val="1100"/>
              <a:buChar char="●"/>
            </a:pPr>
            <a:r>
              <a:rPr lang="fr" sz="1100" b="1">
                <a:solidFill>
                  <a:schemeClr val="dk1"/>
                </a:solidFill>
              </a:rPr>
              <a:t>Education</a:t>
            </a:r>
            <a:r>
              <a:rPr lang="fr" sz="1100">
                <a:solidFill>
                  <a:schemeClr val="dk1"/>
                </a:solidFill>
              </a:rPr>
              <a:t>: Schools, colleges, universities</a:t>
            </a:r>
            <a:endParaRPr sz="1100">
              <a:solidFill>
                <a:schemeClr val="dk1"/>
              </a:solidFill>
            </a:endParaRPr>
          </a:p>
          <a:p>
            <a:pPr marL="457200" lvl="0" indent="-298450" algn="l" rtl="0">
              <a:spcBef>
                <a:spcPts val="0"/>
              </a:spcBef>
              <a:spcAft>
                <a:spcPts val="0"/>
              </a:spcAft>
              <a:buClr>
                <a:schemeClr val="dk1"/>
              </a:buClr>
              <a:buSzPts val="1100"/>
              <a:buChar char="●"/>
            </a:pPr>
            <a:r>
              <a:rPr lang="fr" sz="1100" b="1">
                <a:solidFill>
                  <a:schemeClr val="dk1"/>
                </a:solidFill>
              </a:rPr>
              <a:t>Environment</a:t>
            </a:r>
            <a:r>
              <a:rPr lang="fr" sz="1100">
                <a:solidFill>
                  <a:schemeClr val="dk1"/>
                </a:solidFill>
              </a:rPr>
              <a:t>: Green spaces, building proximity</a:t>
            </a:r>
            <a:endParaRPr sz="1100">
              <a:solidFill>
                <a:schemeClr val="dk1"/>
              </a:solidFill>
            </a:endParaRPr>
          </a:p>
          <a:p>
            <a:pPr marL="457200" lvl="0" indent="-298450" algn="l" rtl="0">
              <a:spcBef>
                <a:spcPts val="0"/>
              </a:spcBef>
              <a:spcAft>
                <a:spcPts val="0"/>
              </a:spcAft>
              <a:buClr>
                <a:schemeClr val="dk1"/>
              </a:buClr>
              <a:buSzPts val="1100"/>
              <a:buChar char="●"/>
            </a:pPr>
            <a:r>
              <a:rPr lang="fr" sz="1100" b="1">
                <a:solidFill>
                  <a:schemeClr val="dk1"/>
                </a:solidFill>
              </a:rPr>
              <a:t>Urban amenities</a:t>
            </a:r>
            <a:r>
              <a:rPr lang="fr" sz="1100">
                <a:solidFill>
                  <a:schemeClr val="dk1"/>
                </a:solidFill>
              </a:rPr>
              <a:t>: Points of interest density</a:t>
            </a:r>
            <a:endParaRPr sz="1100">
              <a:solidFill>
                <a:schemeClr val="dk1"/>
              </a:solidFill>
            </a:endParaRPr>
          </a:p>
          <a:p>
            <a:pPr marL="0" lvl="0" indent="0" algn="l" rtl="0">
              <a:spcBef>
                <a:spcPts val="1800"/>
              </a:spcBef>
              <a:spcAft>
                <a:spcPts val="0"/>
              </a:spcAft>
              <a:buNone/>
            </a:pPr>
            <a:r>
              <a:rPr lang="fr" sz="1700" b="1">
                <a:solidFill>
                  <a:schemeClr val="dk1"/>
                </a:solidFill>
              </a:rPr>
              <a:t>DATA ENRICHMENT SOURCES</a:t>
            </a:r>
            <a:endParaRPr sz="1700" b="1">
              <a:solidFill>
                <a:schemeClr val="dk1"/>
              </a:solidFill>
            </a:endParaRPr>
          </a:p>
          <a:p>
            <a:pPr marL="457200" lvl="0" indent="-298450" algn="l" rtl="0">
              <a:spcBef>
                <a:spcPts val="1200"/>
              </a:spcBef>
              <a:spcAft>
                <a:spcPts val="0"/>
              </a:spcAft>
              <a:buClr>
                <a:schemeClr val="dk1"/>
              </a:buClr>
              <a:buSzPts val="1100"/>
              <a:buChar char="●"/>
            </a:pPr>
            <a:r>
              <a:rPr lang="fr" sz="1100" b="1">
                <a:solidFill>
                  <a:schemeClr val="dk1"/>
                </a:solidFill>
              </a:rPr>
              <a:t>Construction year</a:t>
            </a:r>
            <a:r>
              <a:rPr lang="fr" sz="1100">
                <a:solidFill>
                  <a:schemeClr val="dk1"/>
                </a:solidFill>
              </a:rPr>
              <a:t>: DPE (Energy Performance) database </a:t>
            </a:r>
            <a:endParaRPr sz="1100">
              <a:solidFill>
                <a:schemeClr val="dk1"/>
              </a:solidFill>
            </a:endParaRPr>
          </a:p>
          <a:p>
            <a:pPr marL="457200" lvl="0" indent="-298450" algn="l" rtl="0">
              <a:spcBef>
                <a:spcPts val="0"/>
              </a:spcBef>
              <a:spcAft>
                <a:spcPts val="0"/>
              </a:spcAft>
              <a:buClr>
                <a:schemeClr val="dk1"/>
              </a:buClr>
              <a:buSzPts val="1100"/>
              <a:buChar char="●"/>
            </a:pPr>
            <a:r>
              <a:rPr lang="fr" sz="1100" b="1">
                <a:solidFill>
                  <a:schemeClr val="dk1"/>
                </a:solidFill>
              </a:rPr>
              <a:t>Geospatial analysis</a:t>
            </a:r>
            <a:r>
              <a:rPr lang="fr" sz="1100">
                <a:solidFill>
                  <a:schemeClr val="dk1"/>
                </a:solidFill>
              </a:rPr>
              <a:t>: KDTree for efficient distance calculation </a:t>
            </a:r>
            <a:endParaRPr sz="1100">
              <a:solidFill>
                <a:schemeClr val="dk1"/>
              </a:solidFill>
            </a:endParaRPr>
          </a:p>
          <a:p>
            <a:pPr marL="457200" lvl="0" indent="-298450" algn="l" rtl="0">
              <a:spcBef>
                <a:spcPts val="0"/>
              </a:spcBef>
              <a:spcAft>
                <a:spcPts val="0"/>
              </a:spcAft>
              <a:buClr>
                <a:schemeClr val="dk1"/>
              </a:buClr>
              <a:buSzPts val="1100"/>
              <a:buChar char="●"/>
            </a:pPr>
            <a:r>
              <a:rPr lang="fr" sz="1100" b="1">
                <a:solidFill>
                  <a:schemeClr val="dk1"/>
                </a:solidFill>
              </a:rPr>
              <a:t>POI categorization</a:t>
            </a:r>
            <a:r>
              <a:rPr lang="fr" sz="1100">
                <a:solidFill>
                  <a:schemeClr val="dk1"/>
                </a:solidFill>
              </a:rPr>
              <a:t>: Dominant neighborhood characteristics</a:t>
            </a:r>
            <a:endParaRPr sz="1100">
              <a:solidFill>
                <a:schemeClr val="dk1"/>
              </a:solidFill>
            </a:endParaRPr>
          </a:p>
          <a:p>
            <a:pPr marL="0" lvl="0" indent="0" algn="l" rtl="0">
              <a:spcBef>
                <a:spcPts val="1800"/>
              </a:spcBef>
              <a:spcAft>
                <a:spcPts val="0"/>
              </a:spcAft>
              <a:buNone/>
            </a:pPr>
            <a:r>
              <a:rPr lang="fr" sz="1700" b="1">
                <a:solidFill>
                  <a:schemeClr val="dk1"/>
                </a:solidFill>
              </a:rPr>
              <a:t>IMPACT ON PREDICTION</a:t>
            </a:r>
            <a:endParaRPr sz="1700" b="1">
              <a:solidFill>
                <a:schemeClr val="dk1"/>
              </a:solidFill>
            </a:endParaRPr>
          </a:p>
          <a:p>
            <a:pPr marL="457200" lvl="0" indent="-298450" algn="l" rtl="0">
              <a:spcBef>
                <a:spcPts val="1200"/>
              </a:spcBef>
              <a:spcAft>
                <a:spcPts val="0"/>
              </a:spcAft>
              <a:buClr>
                <a:schemeClr val="dk1"/>
              </a:buClr>
              <a:buSzPts val="1100"/>
              <a:buChar char="●"/>
            </a:pPr>
            <a:r>
              <a:rPr lang="fr" sz="1100" b="1">
                <a:solidFill>
                  <a:schemeClr val="dk1"/>
                </a:solidFill>
              </a:rPr>
              <a:t>Location intelligence</a:t>
            </a:r>
            <a:r>
              <a:rPr lang="fr" sz="1100">
                <a:solidFill>
                  <a:schemeClr val="dk1"/>
                </a:solidFill>
              </a:rPr>
              <a:t> beyond coordinates </a:t>
            </a:r>
            <a:endParaRPr sz="1100">
              <a:solidFill>
                <a:schemeClr val="dk1"/>
              </a:solidFill>
            </a:endParaRPr>
          </a:p>
          <a:p>
            <a:pPr marL="457200" lvl="0" indent="-298450" algn="l" rtl="0">
              <a:spcBef>
                <a:spcPts val="0"/>
              </a:spcBef>
              <a:spcAft>
                <a:spcPts val="0"/>
              </a:spcAft>
              <a:buClr>
                <a:schemeClr val="dk1"/>
              </a:buClr>
              <a:buSzPts val="1100"/>
              <a:buChar char="●"/>
            </a:pPr>
            <a:r>
              <a:rPr lang="fr" sz="1100" b="1">
                <a:solidFill>
                  <a:schemeClr val="dk1"/>
                </a:solidFill>
              </a:rPr>
              <a:t>Neighborhood quality</a:t>
            </a:r>
            <a:r>
              <a:rPr lang="fr" sz="1100">
                <a:solidFill>
                  <a:schemeClr val="dk1"/>
                </a:solidFill>
              </a:rPr>
              <a:t> quantification</a:t>
            </a:r>
            <a:endParaRPr sz="1100">
              <a:solidFill>
                <a:schemeClr val="dk1"/>
              </a:solidFill>
            </a:endParaRPr>
          </a:p>
          <a:p>
            <a:pPr marL="457200" lvl="0" indent="-298450" algn="l" rtl="0">
              <a:spcBef>
                <a:spcPts val="0"/>
              </a:spcBef>
              <a:spcAft>
                <a:spcPts val="0"/>
              </a:spcAft>
              <a:buClr>
                <a:schemeClr val="dk1"/>
              </a:buClr>
              <a:buSzPts val="1100"/>
              <a:buChar char="●"/>
            </a:pPr>
            <a:r>
              <a:rPr lang="fr" sz="1100" b="1">
                <a:solidFill>
                  <a:schemeClr val="dk1"/>
                </a:solidFill>
              </a:rPr>
              <a:t>15% accuracy improvement</a:t>
            </a:r>
            <a:r>
              <a:rPr lang="fr" sz="1100">
                <a:solidFill>
                  <a:schemeClr val="dk1"/>
                </a:solidFill>
              </a:rPr>
              <a:t> over baseline</a:t>
            </a:r>
            <a:endParaRPr sz="1100">
              <a:solidFill>
                <a:schemeClr val="dk1"/>
              </a:solidFill>
            </a:endParaRPr>
          </a:p>
          <a:p>
            <a:pPr marL="0" lvl="0" indent="0" algn="l" rtl="0">
              <a:spcBef>
                <a:spcPts val="1200"/>
              </a:spcBef>
              <a:spcAft>
                <a:spcPts val="0"/>
              </a:spcAft>
              <a:buClr>
                <a:schemeClr val="dk1"/>
              </a:buClr>
              <a:buSzPts val="1100"/>
              <a:buFont typeface="Arial"/>
              <a:buNone/>
            </a:pPr>
            <a:endParaRPr sz="1400" b="1">
              <a:solidFill>
                <a:schemeClr val="dk1"/>
              </a:solidFill>
            </a:endParaRPr>
          </a:p>
          <a:p>
            <a:pPr marL="0" lvl="0" indent="0" algn="l" rtl="0">
              <a:spcBef>
                <a:spcPts val="1200"/>
              </a:spcBef>
              <a:spcAft>
                <a:spcPts val="1600"/>
              </a:spcAft>
              <a:buNone/>
            </a:pPr>
            <a:endParaRPr/>
          </a:p>
        </p:txBody>
      </p:sp>
      <p:sp>
        <p:nvSpPr>
          <p:cNvPr id="148" name="Google Shape;14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t>11</a:t>
            </a:fld>
            <a:endParaRPr/>
          </a:p>
        </p:txBody>
      </p:sp>
      <p:pic>
        <p:nvPicPr>
          <p:cNvPr id="149" name="Google Shape;149;p23"/>
          <p:cNvPicPr preferRelativeResize="0"/>
          <p:nvPr/>
        </p:nvPicPr>
        <p:blipFill>
          <a:blip r:embed="rId3">
            <a:alphaModFix/>
          </a:blip>
          <a:stretch>
            <a:fillRect/>
          </a:stretch>
        </p:blipFill>
        <p:spPr>
          <a:xfrm>
            <a:off x="311700" y="530725"/>
            <a:ext cx="588412" cy="393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8F4FF"/>
        </a:solidFill>
        <a:effectLst/>
      </p:bgPr>
    </p:bg>
    <p:spTree>
      <p:nvGrpSpPr>
        <p:cNvPr id="1" name="Shape 153"/>
        <p:cNvGrpSpPr/>
        <p:nvPr/>
      </p:nvGrpSpPr>
      <p:grpSpPr>
        <a:xfrm>
          <a:off x="0" y="0"/>
          <a:ext cx="0" cy="0"/>
          <a:chOff x="0" y="0"/>
          <a:chExt cx="0" cy="0"/>
        </a:xfrm>
      </p:grpSpPr>
      <p:sp>
        <p:nvSpPr>
          <p:cNvPr id="154" name="Google Shape;154;p24"/>
          <p:cNvSpPr txBox="1">
            <a:spLocks noGrp="1"/>
          </p:cNvSpPr>
          <p:nvPr>
            <p:ph type="ctrTitle" idx="4294967295"/>
          </p:nvPr>
        </p:nvSpPr>
        <p:spPr>
          <a:xfrm>
            <a:off x="1040272" y="1702750"/>
            <a:ext cx="5315100" cy="139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4500" b="1">
                <a:solidFill>
                  <a:srgbClr val="0E3449"/>
                </a:solidFill>
                <a:latin typeface="Inter"/>
                <a:ea typeface="Inter"/>
                <a:cs typeface="Inter"/>
                <a:sym typeface="Inter"/>
              </a:rPr>
              <a:t>The Models</a:t>
            </a:r>
            <a:endParaRPr sz="4500" b="1">
              <a:solidFill>
                <a:srgbClr val="0E3449"/>
              </a:solidFill>
              <a:latin typeface="Inter"/>
              <a:ea typeface="Inter"/>
              <a:cs typeface="Inter"/>
              <a:sym typeface="Inter"/>
            </a:endParaRPr>
          </a:p>
          <a:p>
            <a:pPr marL="0" lvl="0" indent="0" algn="l" rtl="0">
              <a:spcBef>
                <a:spcPts val="0"/>
              </a:spcBef>
              <a:spcAft>
                <a:spcPts val="0"/>
              </a:spcAft>
              <a:buNone/>
            </a:pPr>
            <a:endParaRPr sz="4500" b="1">
              <a:solidFill>
                <a:srgbClr val="0E3449"/>
              </a:solidFill>
              <a:latin typeface="Inter"/>
              <a:ea typeface="Inter"/>
              <a:cs typeface="Inter"/>
              <a:sym typeface="Inter"/>
            </a:endParaRPr>
          </a:p>
        </p:txBody>
      </p:sp>
      <p:pic>
        <p:nvPicPr>
          <p:cNvPr id="155" name="Google Shape;155;p24"/>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156" name="Google Shape;156;p24"/>
          <p:cNvSpPr/>
          <p:nvPr/>
        </p:nvSpPr>
        <p:spPr>
          <a:xfrm>
            <a:off x="7274425" y="3932250"/>
            <a:ext cx="1703400" cy="6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sz="1000">
                <a:latin typeface="Inter"/>
                <a:ea typeface="Inter"/>
                <a:cs typeface="Inter"/>
                <a:sym typeface="Inter"/>
              </a:rPr>
              <a:t>ML Flow tracking </a:t>
            </a:r>
            <a:r>
              <a:rPr lang="fr" sz="1000" b="1" u="sng">
                <a:solidFill>
                  <a:schemeClr val="hlink"/>
                </a:solidFill>
                <a:latin typeface="Inter"/>
                <a:ea typeface="Inter"/>
                <a:cs typeface="Inter"/>
                <a:sym typeface="Inter"/>
                <a:hlinkClick r:id="rId4"/>
              </a:rPr>
              <a:t>here</a:t>
            </a:r>
            <a:endParaRPr sz="1000" b="1">
              <a:latin typeface="Inter"/>
              <a:ea typeface="Inter"/>
              <a:cs typeface="Inter"/>
              <a:sym typeface="Inter"/>
            </a:endParaRPr>
          </a:p>
        </p:txBody>
      </p:sp>
      <p:pic>
        <p:nvPicPr>
          <p:cNvPr id="157" name="Google Shape;157;p24"/>
          <p:cNvPicPr preferRelativeResize="0"/>
          <p:nvPr/>
        </p:nvPicPr>
        <p:blipFill>
          <a:blip r:embed="rId5">
            <a:alphaModFix/>
          </a:blip>
          <a:stretch>
            <a:fillRect/>
          </a:stretch>
        </p:blipFill>
        <p:spPr>
          <a:xfrm>
            <a:off x="5639575" y="3967315"/>
            <a:ext cx="1478625" cy="569775"/>
          </a:xfrm>
          <a:prstGeom prst="rect">
            <a:avLst/>
          </a:prstGeom>
          <a:noFill/>
          <a:ln>
            <a:noFill/>
          </a:ln>
        </p:spPr>
      </p:pic>
      <p:sp>
        <p:nvSpPr>
          <p:cNvPr id="158" name="Google Shape;15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ctrTitle" idx="4294967295"/>
          </p:nvPr>
        </p:nvSpPr>
        <p:spPr>
          <a:xfrm>
            <a:off x="1192664" y="403309"/>
            <a:ext cx="5315100" cy="5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500">
                <a:solidFill>
                  <a:srgbClr val="0E3449"/>
                </a:solidFill>
                <a:latin typeface="Inter SemiBold"/>
                <a:ea typeface="Inter SemiBold"/>
                <a:cs typeface="Inter SemiBold"/>
                <a:sym typeface="Inter SemiBold"/>
              </a:rPr>
              <a:t>The approach</a:t>
            </a:r>
            <a:endParaRPr sz="2500">
              <a:solidFill>
                <a:srgbClr val="0E3449"/>
              </a:solidFill>
              <a:latin typeface="Inter SemiBold"/>
              <a:ea typeface="Inter SemiBold"/>
              <a:cs typeface="Inter SemiBold"/>
              <a:sym typeface="Inter SemiBold"/>
            </a:endParaRPr>
          </a:p>
        </p:txBody>
      </p:sp>
      <p:pic>
        <p:nvPicPr>
          <p:cNvPr id="164" name="Google Shape;164;p25"/>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165" name="Google Shape;165;p25"/>
          <p:cNvSpPr/>
          <p:nvPr/>
        </p:nvSpPr>
        <p:spPr>
          <a:xfrm>
            <a:off x="10225" y="4892025"/>
            <a:ext cx="9144000" cy="251400"/>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5"/>
          <p:cNvSpPr txBox="1"/>
          <p:nvPr/>
        </p:nvSpPr>
        <p:spPr>
          <a:xfrm>
            <a:off x="1192675" y="1637850"/>
            <a:ext cx="7557000" cy="969600"/>
          </a:xfrm>
          <a:prstGeom prst="rect">
            <a:avLst/>
          </a:prstGeom>
          <a:noFill/>
          <a:ln>
            <a:noFill/>
          </a:ln>
        </p:spPr>
        <p:txBody>
          <a:bodyPr spcFirstLastPara="1" wrap="square" lIns="91425" tIns="91425" rIns="91425" bIns="91425" anchor="ctr" anchorCtr="0">
            <a:spAutoFit/>
          </a:bodyPr>
          <a:lstStyle/>
          <a:p>
            <a:pPr marL="457200" marR="0" lvl="0" indent="-336550" algn="l" rtl="0">
              <a:lnSpc>
                <a:spcPct val="100000"/>
              </a:lnSpc>
              <a:spcBef>
                <a:spcPts val="0"/>
              </a:spcBef>
              <a:spcAft>
                <a:spcPts val="0"/>
              </a:spcAft>
              <a:buClr>
                <a:srgbClr val="4B5258"/>
              </a:buClr>
              <a:buSzPts val="1700"/>
              <a:buFont typeface="Inter Medium"/>
              <a:buAutoNum type="arabicPeriod"/>
            </a:pPr>
            <a:r>
              <a:rPr lang="fr" sz="1700">
                <a:solidFill>
                  <a:srgbClr val="4B5258"/>
                </a:solidFill>
                <a:latin typeface="Inter Medium"/>
                <a:ea typeface="Inter Medium"/>
                <a:cs typeface="Inter Medium"/>
                <a:sym typeface="Inter Medium"/>
              </a:rPr>
              <a:t>Test basic models (Linear regression &amp; RF)</a:t>
            </a:r>
            <a:endParaRPr sz="1700">
              <a:solidFill>
                <a:srgbClr val="4B5258"/>
              </a:solidFill>
              <a:latin typeface="Inter Medium"/>
              <a:ea typeface="Inter Medium"/>
              <a:cs typeface="Inter Medium"/>
              <a:sym typeface="Inter Medium"/>
            </a:endParaRPr>
          </a:p>
          <a:p>
            <a:pPr marL="457200" marR="0" lvl="0" indent="-336550" algn="l" rtl="0">
              <a:lnSpc>
                <a:spcPct val="100000"/>
              </a:lnSpc>
              <a:spcBef>
                <a:spcPts val="0"/>
              </a:spcBef>
              <a:spcAft>
                <a:spcPts val="0"/>
              </a:spcAft>
              <a:buClr>
                <a:srgbClr val="4B5258"/>
              </a:buClr>
              <a:buSzPts val="1700"/>
              <a:buFont typeface="Inter Medium"/>
              <a:buAutoNum type="arabicPeriod"/>
            </a:pPr>
            <a:r>
              <a:rPr lang="fr" sz="1700">
                <a:solidFill>
                  <a:srgbClr val="4B5258"/>
                </a:solidFill>
                <a:latin typeface="Inter Medium"/>
                <a:ea typeface="Inter Medium"/>
                <a:cs typeface="Inter Medium"/>
                <a:sym typeface="Inter Medium"/>
              </a:rPr>
              <a:t>XG Boost Basic</a:t>
            </a:r>
            <a:endParaRPr sz="1700">
              <a:solidFill>
                <a:srgbClr val="4B5258"/>
              </a:solidFill>
              <a:latin typeface="Inter Medium"/>
              <a:ea typeface="Inter Medium"/>
              <a:cs typeface="Inter Medium"/>
              <a:sym typeface="Inter Medium"/>
            </a:endParaRPr>
          </a:p>
          <a:p>
            <a:pPr marL="457200" marR="0" lvl="0" indent="-336550" algn="l" rtl="0">
              <a:lnSpc>
                <a:spcPct val="100000"/>
              </a:lnSpc>
              <a:spcBef>
                <a:spcPts val="0"/>
              </a:spcBef>
              <a:spcAft>
                <a:spcPts val="0"/>
              </a:spcAft>
              <a:buClr>
                <a:srgbClr val="4B5258"/>
              </a:buClr>
              <a:buSzPts val="1700"/>
              <a:buFont typeface="Inter Medium"/>
              <a:buAutoNum type="arabicPeriod"/>
            </a:pPr>
            <a:r>
              <a:rPr lang="fr" sz="1700">
                <a:solidFill>
                  <a:srgbClr val="4B5258"/>
                </a:solidFill>
                <a:latin typeface="Inter Medium"/>
                <a:ea typeface="Inter Medium"/>
                <a:cs typeface="Inter Medium"/>
                <a:sym typeface="Inter Medium"/>
              </a:rPr>
              <a:t>XG Boost on RF with hyperparameters tuning</a:t>
            </a:r>
            <a:endParaRPr sz="1700">
              <a:solidFill>
                <a:srgbClr val="4B5258"/>
              </a:solidFill>
              <a:latin typeface="Inter Medium"/>
              <a:ea typeface="Inter Medium"/>
              <a:cs typeface="Inter Medium"/>
              <a:sym typeface="Inter Medium"/>
            </a:endParaRPr>
          </a:p>
        </p:txBody>
      </p:sp>
      <p:sp>
        <p:nvSpPr>
          <p:cNvPr id="167" name="Google Shape;167;p25"/>
          <p:cNvSpPr/>
          <p:nvPr/>
        </p:nvSpPr>
        <p:spPr>
          <a:xfrm>
            <a:off x="7274425" y="3932250"/>
            <a:ext cx="1703400" cy="6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sz="1000">
                <a:latin typeface="Inter"/>
                <a:ea typeface="Inter"/>
                <a:cs typeface="Inter"/>
                <a:sym typeface="Inter"/>
              </a:rPr>
              <a:t>ML Flow tracking </a:t>
            </a:r>
            <a:r>
              <a:rPr lang="fr" sz="1000" b="1" u="sng">
                <a:solidFill>
                  <a:schemeClr val="hlink"/>
                </a:solidFill>
                <a:latin typeface="Inter"/>
                <a:ea typeface="Inter"/>
                <a:cs typeface="Inter"/>
                <a:sym typeface="Inter"/>
                <a:hlinkClick r:id="rId4"/>
              </a:rPr>
              <a:t>here</a:t>
            </a:r>
            <a:endParaRPr sz="1000" b="1">
              <a:latin typeface="Inter"/>
              <a:ea typeface="Inter"/>
              <a:cs typeface="Inter"/>
              <a:sym typeface="Inter"/>
            </a:endParaRPr>
          </a:p>
        </p:txBody>
      </p:sp>
      <p:pic>
        <p:nvPicPr>
          <p:cNvPr id="168" name="Google Shape;168;p25"/>
          <p:cNvPicPr preferRelativeResize="0"/>
          <p:nvPr/>
        </p:nvPicPr>
        <p:blipFill>
          <a:blip r:embed="rId5">
            <a:alphaModFix/>
          </a:blip>
          <a:stretch>
            <a:fillRect/>
          </a:stretch>
        </p:blipFill>
        <p:spPr>
          <a:xfrm>
            <a:off x="5639575" y="3967315"/>
            <a:ext cx="1478625" cy="569775"/>
          </a:xfrm>
          <a:prstGeom prst="rect">
            <a:avLst/>
          </a:prstGeom>
          <a:noFill/>
          <a:ln>
            <a:noFill/>
          </a:ln>
        </p:spPr>
      </p:pic>
      <p:sp>
        <p:nvSpPr>
          <p:cNvPr id="169" name="Google Shape;169;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ctrTitle" idx="4294967295"/>
          </p:nvPr>
        </p:nvSpPr>
        <p:spPr>
          <a:xfrm>
            <a:off x="1192664" y="403309"/>
            <a:ext cx="5315100" cy="5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500">
                <a:solidFill>
                  <a:srgbClr val="0E3449"/>
                </a:solidFill>
                <a:latin typeface="Inter SemiBold"/>
                <a:ea typeface="Inter SemiBold"/>
                <a:cs typeface="Inter SemiBold"/>
                <a:sym typeface="Inter SemiBold"/>
              </a:rPr>
              <a:t>Results - metrics</a:t>
            </a:r>
            <a:endParaRPr sz="2500">
              <a:solidFill>
                <a:srgbClr val="0E3449"/>
              </a:solidFill>
              <a:latin typeface="Inter SemiBold"/>
              <a:ea typeface="Inter SemiBold"/>
              <a:cs typeface="Inter SemiBold"/>
              <a:sym typeface="Inter SemiBold"/>
            </a:endParaRPr>
          </a:p>
        </p:txBody>
      </p:sp>
      <p:pic>
        <p:nvPicPr>
          <p:cNvPr id="175" name="Google Shape;175;p26"/>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176" name="Google Shape;176;p26"/>
          <p:cNvSpPr/>
          <p:nvPr/>
        </p:nvSpPr>
        <p:spPr>
          <a:xfrm>
            <a:off x="10225" y="4892025"/>
            <a:ext cx="9144000" cy="251400"/>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t>14</a:t>
            </a:fld>
            <a:endParaRPr/>
          </a:p>
        </p:txBody>
      </p:sp>
      <p:sp>
        <p:nvSpPr>
          <p:cNvPr id="178" name="Google Shape;178;p26"/>
          <p:cNvSpPr txBox="1"/>
          <p:nvPr/>
        </p:nvSpPr>
        <p:spPr>
          <a:xfrm>
            <a:off x="829650" y="808275"/>
            <a:ext cx="3000000" cy="913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400"/>
              </a:spcBef>
              <a:spcAft>
                <a:spcPts val="400"/>
              </a:spcAft>
              <a:buNone/>
            </a:pPr>
            <a:r>
              <a:rPr lang="fr" sz="1300" b="1"/>
              <a:t>Model Performance Comparison</a:t>
            </a:r>
            <a:endParaRPr sz="1100" b="1"/>
          </a:p>
        </p:txBody>
      </p:sp>
      <p:sp>
        <p:nvSpPr>
          <p:cNvPr id="179" name="Google Shape;179;p26"/>
          <p:cNvSpPr txBox="1"/>
          <p:nvPr/>
        </p:nvSpPr>
        <p:spPr>
          <a:xfrm>
            <a:off x="704800" y="4009825"/>
            <a:ext cx="3000000" cy="577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400"/>
              </a:spcBef>
              <a:spcAft>
                <a:spcPts val="0"/>
              </a:spcAft>
              <a:buNone/>
            </a:pPr>
            <a:endParaRPr b="1"/>
          </a:p>
          <a:p>
            <a:pPr marL="0" lvl="0" indent="0" algn="l" rtl="0">
              <a:lnSpc>
                <a:spcPct val="115000"/>
              </a:lnSpc>
              <a:spcBef>
                <a:spcPts val="1200"/>
              </a:spcBef>
              <a:spcAft>
                <a:spcPts val="1200"/>
              </a:spcAft>
              <a:buNone/>
            </a:pPr>
            <a:r>
              <a:rPr lang="fr" sz="1200" b="1"/>
              <a:t>→ XGBoost: ~1,600€/m² average error</a:t>
            </a:r>
            <a:endParaRPr sz="1200" b="1"/>
          </a:p>
        </p:txBody>
      </p:sp>
      <p:graphicFrame>
        <p:nvGraphicFramePr>
          <p:cNvPr id="180" name="Google Shape;180;p26"/>
          <p:cNvGraphicFramePr/>
          <p:nvPr/>
        </p:nvGraphicFramePr>
        <p:xfrm>
          <a:off x="704800" y="1740813"/>
          <a:ext cx="3000000" cy="3000000"/>
        </p:xfrm>
        <a:graphic>
          <a:graphicData uri="http://schemas.openxmlformats.org/drawingml/2006/table">
            <a:tbl>
              <a:tblPr>
                <a:noFill/>
                <a:tableStyleId>{CE210F88-27BB-4D5B-8A9C-3F905AA3E084}</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lnSpc>
                          <a:spcPct val="115000"/>
                        </a:lnSpc>
                        <a:spcBef>
                          <a:spcPts val="0"/>
                        </a:spcBef>
                        <a:spcAft>
                          <a:spcPts val="0"/>
                        </a:spcAft>
                        <a:buNone/>
                      </a:pPr>
                      <a:r>
                        <a:rPr lang="fr" sz="1100" b="1"/>
                        <a:t>Model</a:t>
                      </a:r>
                      <a:endParaRPr sz="1100" b="1"/>
                    </a:p>
                  </a:txBody>
                  <a:tcPr marL="91425" marR="91425" marT="91425" marB="91425"/>
                </a:tc>
                <a:tc>
                  <a:txBody>
                    <a:bodyPr/>
                    <a:lstStyle/>
                    <a:p>
                      <a:pPr marL="0" lvl="0" indent="0" algn="ctr" rtl="0">
                        <a:lnSpc>
                          <a:spcPct val="115000"/>
                        </a:lnSpc>
                        <a:spcBef>
                          <a:spcPts val="0"/>
                        </a:spcBef>
                        <a:spcAft>
                          <a:spcPts val="0"/>
                        </a:spcAft>
                        <a:buNone/>
                      </a:pPr>
                      <a:r>
                        <a:rPr lang="fr" sz="1100" b="1"/>
                        <a:t>MAE (€/m²)</a:t>
                      </a:r>
                      <a:endParaRPr sz="1100" b="1"/>
                    </a:p>
                  </a:txBody>
                  <a:tcPr marL="91425" marR="91425" marT="91425" marB="91425"/>
                </a:tc>
                <a:tc>
                  <a:txBody>
                    <a:bodyPr/>
                    <a:lstStyle/>
                    <a:p>
                      <a:pPr marL="0" lvl="0" indent="0" algn="ctr" rtl="0">
                        <a:lnSpc>
                          <a:spcPct val="115000"/>
                        </a:lnSpc>
                        <a:spcBef>
                          <a:spcPts val="0"/>
                        </a:spcBef>
                        <a:spcAft>
                          <a:spcPts val="0"/>
                        </a:spcAft>
                        <a:buNone/>
                      </a:pPr>
                      <a:r>
                        <a:rPr lang="fr" sz="1100" b="1"/>
                        <a:t>MAPE (%)</a:t>
                      </a:r>
                      <a:endParaRPr sz="1100" b="1"/>
                    </a:p>
                  </a:txBody>
                  <a:tcPr marL="91425" marR="91425" marT="91425" marB="91425"/>
                </a:tc>
                <a:tc>
                  <a:txBody>
                    <a:bodyPr/>
                    <a:lstStyle/>
                    <a:p>
                      <a:pPr marL="0" lvl="0" indent="0" algn="ctr" rtl="0">
                        <a:lnSpc>
                          <a:spcPct val="115000"/>
                        </a:lnSpc>
                        <a:spcBef>
                          <a:spcPts val="0"/>
                        </a:spcBef>
                        <a:spcAft>
                          <a:spcPts val="0"/>
                        </a:spcAft>
                        <a:buNone/>
                      </a:pPr>
                      <a:r>
                        <a:rPr lang="fr" sz="1100" b="1"/>
                        <a:t>Status</a:t>
                      </a:r>
                      <a:endParaRPr sz="1100"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fr"/>
                        <a:t>Linear Regression</a:t>
                      </a:r>
                      <a:endParaRPr/>
                    </a:p>
                  </a:txBody>
                  <a:tcPr marL="91425" marR="91425" marT="91425" marB="91425"/>
                </a:tc>
                <a:tc>
                  <a:txBody>
                    <a:bodyPr/>
                    <a:lstStyle/>
                    <a:p>
                      <a:pPr marL="0" lvl="0" indent="0" algn="l" rtl="0">
                        <a:spcBef>
                          <a:spcPts val="0"/>
                        </a:spcBef>
                        <a:spcAft>
                          <a:spcPts val="0"/>
                        </a:spcAft>
                        <a:buNone/>
                      </a:pPr>
                      <a:r>
                        <a:rPr lang="fr"/>
                        <a:t>1,730</a:t>
                      </a:r>
                      <a:endParaRPr/>
                    </a:p>
                  </a:txBody>
                  <a:tcPr marL="91425" marR="91425" marT="91425" marB="91425"/>
                </a:tc>
                <a:tc>
                  <a:txBody>
                    <a:bodyPr/>
                    <a:lstStyle/>
                    <a:p>
                      <a:pPr marL="0" lvl="0" indent="0" algn="l" rtl="0">
                        <a:spcBef>
                          <a:spcPts val="0"/>
                        </a:spcBef>
                        <a:spcAft>
                          <a:spcPts val="0"/>
                        </a:spcAft>
                        <a:buNone/>
                      </a:pPr>
                      <a:r>
                        <a:rPr lang="fr"/>
                        <a:t>16,2%</a:t>
                      </a:r>
                      <a:endParaRPr/>
                    </a:p>
                  </a:txBody>
                  <a:tcPr marL="91425" marR="91425" marT="91425" marB="91425"/>
                </a:tc>
                <a:tc>
                  <a:txBody>
                    <a:bodyPr/>
                    <a:lstStyle/>
                    <a:p>
                      <a:pPr marL="0" lvl="0" indent="0" algn="l" rtl="0">
                        <a:spcBef>
                          <a:spcPts val="0"/>
                        </a:spcBef>
                        <a:spcAft>
                          <a:spcPts val="0"/>
                        </a:spcAft>
                        <a:buNone/>
                      </a:pPr>
                      <a:r>
                        <a:rPr lang="fr"/>
                        <a:t>Baseline</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fr"/>
                        <a:t>Random Forest</a:t>
                      </a:r>
                      <a:endParaRPr/>
                    </a:p>
                  </a:txBody>
                  <a:tcPr marL="91425" marR="91425" marT="91425" marB="91425"/>
                </a:tc>
                <a:tc>
                  <a:txBody>
                    <a:bodyPr/>
                    <a:lstStyle/>
                    <a:p>
                      <a:pPr marL="0" lvl="0" indent="0" algn="l" rtl="0">
                        <a:spcBef>
                          <a:spcPts val="0"/>
                        </a:spcBef>
                        <a:spcAft>
                          <a:spcPts val="0"/>
                        </a:spcAft>
                        <a:buNone/>
                      </a:pPr>
                      <a:r>
                        <a:rPr lang="fr"/>
                        <a:t>1,641</a:t>
                      </a:r>
                      <a:endParaRPr/>
                    </a:p>
                  </a:txBody>
                  <a:tcPr marL="91425" marR="91425" marT="91425" marB="91425"/>
                </a:tc>
                <a:tc>
                  <a:txBody>
                    <a:bodyPr/>
                    <a:lstStyle/>
                    <a:p>
                      <a:pPr marL="0" lvl="0" indent="0" algn="l" rtl="0">
                        <a:spcBef>
                          <a:spcPts val="0"/>
                        </a:spcBef>
                        <a:spcAft>
                          <a:spcPts val="0"/>
                        </a:spcAft>
                        <a:buNone/>
                      </a:pPr>
                      <a:r>
                        <a:rPr lang="fr"/>
                        <a:t>15.4%</a:t>
                      </a:r>
                      <a:endParaRPr/>
                    </a:p>
                  </a:txBody>
                  <a:tcPr marL="91425" marR="91425" marT="91425" marB="91425"/>
                </a:tc>
                <a:tc>
                  <a:txBody>
                    <a:bodyPr/>
                    <a:lstStyle/>
                    <a:p>
                      <a:pPr marL="0" lvl="0" indent="0" algn="l" rtl="0">
                        <a:spcBef>
                          <a:spcPts val="0"/>
                        </a:spcBef>
                        <a:spcAft>
                          <a:spcPts val="0"/>
                        </a:spcAft>
                        <a:buNone/>
                      </a:pPr>
                      <a:r>
                        <a:rPr lang="fr"/>
                        <a:t>Good performer</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fr"/>
                        <a:t>XGBoost Basic</a:t>
                      </a:r>
                      <a:endParaRPr/>
                    </a:p>
                  </a:txBody>
                  <a:tcPr marL="91425" marR="91425" marT="91425" marB="91425"/>
                </a:tc>
                <a:tc>
                  <a:txBody>
                    <a:bodyPr/>
                    <a:lstStyle/>
                    <a:p>
                      <a:pPr marL="0" lvl="0" indent="0" algn="l" rtl="0">
                        <a:spcBef>
                          <a:spcPts val="0"/>
                        </a:spcBef>
                        <a:spcAft>
                          <a:spcPts val="0"/>
                        </a:spcAft>
                        <a:buNone/>
                      </a:pPr>
                      <a:r>
                        <a:rPr lang="fr"/>
                        <a:t>1,617</a:t>
                      </a:r>
                      <a:endParaRPr/>
                    </a:p>
                  </a:txBody>
                  <a:tcPr marL="91425" marR="91425" marT="91425" marB="91425"/>
                </a:tc>
                <a:tc>
                  <a:txBody>
                    <a:bodyPr/>
                    <a:lstStyle/>
                    <a:p>
                      <a:pPr marL="0" lvl="0" indent="0" algn="l" rtl="0">
                        <a:spcBef>
                          <a:spcPts val="0"/>
                        </a:spcBef>
                        <a:spcAft>
                          <a:spcPts val="0"/>
                        </a:spcAft>
                        <a:buNone/>
                      </a:pPr>
                      <a:r>
                        <a:rPr lang="fr"/>
                        <a:t>15.1%</a:t>
                      </a:r>
                      <a:endParaRPr/>
                    </a:p>
                  </a:txBody>
                  <a:tcPr marL="91425" marR="91425" marT="91425" marB="91425"/>
                </a:tc>
                <a:tc>
                  <a:txBody>
                    <a:bodyPr/>
                    <a:lstStyle/>
                    <a:p>
                      <a:pPr marL="0" lvl="0" indent="0" algn="l" rtl="0">
                        <a:spcBef>
                          <a:spcPts val="0"/>
                        </a:spcBef>
                        <a:spcAft>
                          <a:spcPts val="0"/>
                        </a:spcAft>
                        <a:buNone/>
                      </a:pPr>
                      <a:r>
                        <a:rPr lang="fr"/>
                        <a:t>Better</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fr" sz="1300" b="1"/>
                        <a:t>XGBoost Tuned</a:t>
                      </a:r>
                      <a:endParaRPr sz="1300" b="1"/>
                    </a:p>
                  </a:txBody>
                  <a:tcPr marL="91425" marR="91425" marT="91425" marB="91425"/>
                </a:tc>
                <a:tc>
                  <a:txBody>
                    <a:bodyPr/>
                    <a:lstStyle/>
                    <a:p>
                      <a:pPr marL="0" lvl="0" indent="0" algn="l" rtl="0">
                        <a:spcBef>
                          <a:spcPts val="0"/>
                        </a:spcBef>
                        <a:spcAft>
                          <a:spcPts val="0"/>
                        </a:spcAft>
                        <a:buNone/>
                      </a:pPr>
                      <a:r>
                        <a:rPr lang="fr" sz="1300" b="1"/>
                        <a:t>1,596</a:t>
                      </a:r>
                      <a:endParaRPr sz="1300" b="1"/>
                    </a:p>
                  </a:txBody>
                  <a:tcPr marL="91425" marR="91425" marT="91425" marB="91425"/>
                </a:tc>
                <a:tc>
                  <a:txBody>
                    <a:bodyPr/>
                    <a:lstStyle/>
                    <a:p>
                      <a:pPr marL="0" lvl="0" indent="0" algn="l" rtl="0">
                        <a:spcBef>
                          <a:spcPts val="0"/>
                        </a:spcBef>
                        <a:spcAft>
                          <a:spcPts val="0"/>
                        </a:spcAft>
                        <a:buNone/>
                      </a:pPr>
                      <a:r>
                        <a:rPr lang="fr" sz="1300" b="1"/>
                        <a:t>14.9%</a:t>
                      </a:r>
                      <a:endParaRPr sz="1300" b="1"/>
                    </a:p>
                  </a:txBody>
                  <a:tcPr marL="91425" marR="91425" marT="91425" marB="91425"/>
                </a:tc>
                <a:tc>
                  <a:txBody>
                    <a:bodyPr/>
                    <a:lstStyle/>
                    <a:p>
                      <a:pPr marL="0" lvl="0" indent="0" algn="l" rtl="0">
                        <a:spcBef>
                          <a:spcPts val="0"/>
                        </a:spcBef>
                        <a:spcAft>
                          <a:spcPts val="0"/>
                        </a:spcAft>
                        <a:buNone/>
                      </a:pPr>
                      <a:r>
                        <a:rPr lang="fr" sz="1300" b="1"/>
                        <a:t>🏆 Best model</a:t>
                      </a:r>
                      <a:endParaRPr sz="1300" b="1"/>
                    </a:p>
                  </a:txBody>
                  <a:tcPr marL="91425" marR="91425" marT="91425" marB="91425"/>
                </a:tc>
                <a:extLst>
                  <a:ext uri="{0D108BD9-81ED-4DB2-BD59-A6C34878D82A}">
                    <a16:rowId xmlns:a16="http://schemas.microsoft.com/office/drawing/2014/main" val="10004"/>
                  </a:ext>
                </a:extLst>
              </a:tr>
            </a:tbl>
          </a:graphicData>
        </a:graphic>
      </p:graphicFrame>
      <p:sp>
        <p:nvSpPr>
          <p:cNvPr id="181" name="Google Shape;181;p26"/>
          <p:cNvSpPr/>
          <p:nvPr/>
        </p:nvSpPr>
        <p:spPr>
          <a:xfrm>
            <a:off x="7274425" y="3932250"/>
            <a:ext cx="1703400" cy="63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sz="1000">
                <a:latin typeface="Inter"/>
                <a:ea typeface="Inter"/>
                <a:cs typeface="Inter"/>
                <a:sym typeface="Inter"/>
              </a:rPr>
              <a:t>ML Flow tracking </a:t>
            </a:r>
            <a:r>
              <a:rPr lang="fr" sz="1000" b="1" u="sng">
                <a:solidFill>
                  <a:schemeClr val="hlink"/>
                </a:solidFill>
                <a:latin typeface="Inter"/>
                <a:ea typeface="Inter"/>
                <a:cs typeface="Inter"/>
                <a:sym typeface="Inter"/>
                <a:hlinkClick r:id="rId4"/>
              </a:rPr>
              <a:t>here</a:t>
            </a:r>
            <a:endParaRPr sz="1000" b="1">
              <a:latin typeface="Inter"/>
              <a:ea typeface="Inter"/>
              <a:cs typeface="Inter"/>
              <a:sym typeface="Inter"/>
            </a:endParaRPr>
          </a:p>
        </p:txBody>
      </p:sp>
      <p:pic>
        <p:nvPicPr>
          <p:cNvPr id="182" name="Google Shape;182;p26"/>
          <p:cNvPicPr preferRelativeResize="0"/>
          <p:nvPr/>
        </p:nvPicPr>
        <p:blipFill>
          <a:blip r:embed="rId5">
            <a:alphaModFix/>
          </a:blip>
          <a:stretch>
            <a:fillRect/>
          </a:stretch>
        </p:blipFill>
        <p:spPr>
          <a:xfrm>
            <a:off x="5639575" y="3967315"/>
            <a:ext cx="1478625" cy="569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7"/>
          <p:cNvSpPr txBox="1">
            <a:spLocks noGrp="1"/>
          </p:cNvSpPr>
          <p:nvPr>
            <p:ph type="ctrTitle" idx="4294967295"/>
          </p:nvPr>
        </p:nvSpPr>
        <p:spPr>
          <a:xfrm>
            <a:off x="1192664" y="403309"/>
            <a:ext cx="5315100" cy="5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500">
                <a:solidFill>
                  <a:srgbClr val="0E3449"/>
                </a:solidFill>
                <a:latin typeface="Inter SemiBold"/>
                <a:ea typeface="Inter SemiBold"/>
                <a:cs typeface="Inter SemiBold"/>
                <a:sym typeface="Inter SemiBold"/>
              </a:rPr>
              <a:t>Results - Feature importance</a:t>
            </a:r>
            <a:endParaRPr sz="2500">
              <a:solidFill>
                <a:srgbClr val="0E3449"/>
              </a:solidFill>
              <a:latin typeface="Inter SemiBold"/>
              <a:ea typeface="Inter SemiBold"/>
              <a:cs typeface="Inter SemiBold"/>
              <a:sym typeface="Inter SemiBold"/>
            </a:endParaRPr>
          </a:p>
        </p:txBody>
      </p:sp>
      <p:pic>
        <p:nvPicPr>
          <p:cNvPr id="188" name="Google Shape;188;p27"/>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189" name="Google Shape;189;p27"/>
          <p:cNvSpPr/>
          <p:nvPr/>
        </p:nvSpPr>
        <p:spPr>
          <a:xfrm>
            <a:off x="10225" y="4892025"/>
            <a:ext cx="9144000" cy="251400"/>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t>15</a:t>
            </a:fld>
            <a:endParaRPr/>
          </a:p>
        </p:txBody>
      </p:sp>
      <p:sp>
        <p:nvSpPr>
          <p:cNvPr id="191" name="Google Shape;191;p27"/>
          <p:cNvSpPr txBox="1">
            <a:spLocks noGrp="1"/>
          </p:cNvSpPr>
          <p:nvPr>
            <p:ph type="body" idx="1"/>
          </p:nvPr>
        </p:nvSpPr>
        <p:spPr>
          <a:xfrm>
            <a:off x="311700" y="1152475"/>
            <a:ext cx="3078900" cy="3434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fr" sz="1100" b="1">
                <a:solidFill>
                  <a:schemeClr val="dk1"/>
                </a:solidFill>
              </a:rPr>
              <a:t>🏆 MOST IMPORTANT FEATURES:</a:t>
            </a:r>
            <a:r>
              <a:rPr lang="fr" sz="1100">
                <a:solidFill>
                  <a:schemeClr val="dk1"/>
                </a:solidFill>
              </a:rPr>
              <a:t> </a:t>
            </a:r>
            <a:endParaRPr sz="1100">
              <a:solidFill>
                <a:schemeClr val="dk1"/>
              </a:solidFill>
            </a:endParaRPr>
          </a:p>
          <a:p>
            <a:pPr marL="0" lvl="0" indent="0" algn="l" rtl="0">
              <a:spcBef>
                <a:spcPts val="1200"/>
              </a:spcBef>
              <a:spcAft>
                <a:spcPts val="0"/>
              </a:spcAft>
              <a:buNone/>
            </a:pPr>
            <a:r>
              <a:rPr lang="fr" sz="1100">
                <a:solidFill>
                  <a:schemeClr val="dk1"/>
                </a:solidFill>
              </a:rPr>
              <a:t>• </a:t>
            </a:r>
            <a:r>
              <a:rPr lang="fr" sz="1100" b="1">
                <a:solidFill>
                  <a:schemeClr val="dk1"/>
                </a:solidFill>
              </a:rPr>
              <a:t>District 16th</a:t>
            </a:r>
            <a:r>
              <a:rPr lang="fr" sz="1100">
                <a:solidFill>
                  <a:schemeClr val="dk1"/>
                </a:solidFill>
              </a:rPr>
              <a:t> (49.1% importance) </a:t>
            </a:r>
            <a:endParaRPr sz="1100">
              <a:solidFill>
                <a:schemeClr val="dk1"/>
              </a:solidFill>
            </a:endParaRPr>
          </a:p>
          <a:p>
            <a:pPr marL="0" lvl="0" indent="0" algn="l" rtl="0">
              <a:spcBef>
                <a:spcPts val="1200"/>
              </a:spcBef>
              <a:spcAft>
                <a:spcPts val="0"/>
              </a:spcAft>
              <a:buNone/>
            </a:pPr>
            <a:r>
              <a:rPr lang="fr" sz="1100">
                <a:solidFill>
                  <a:schemeClr val="dk1"/>
                </a:solidFill>
              </a:rPr>
              <a:t>• </a:t>
            </a:r>
            <a:r>
              <a:rPr lang="fr" sz="1100" b="1">
                <a:solidFill>
                  <a:schemeClr val="dk1"/>
                </a:solidFill>
              </a:rPr>
              <a:t>Geographic location</a:t>
            </a:r>
            <a:r>
              <a:rPr lang="fr" sz="1100">
                <a:solidFill>
                  <a:schemeClr val="dk1"/>
                </a:solidFill>
              </a:rPr>
              <a:t> (longitude/latitude) </a:t>
            </a:r>
            <a:endParaRPr sz="1100">
              <a:solidFill>
                <a:schemeClr val="dk1"/>
              </a:solidFill>
            </a:endParaRPr>
          </a:p>
          <a:p>
            <a:pPr marL="0" lvl="0" indent="0" algn="l" rtl="0">
              <a:spcBef>
                <a:spcPts val="1200"/>
              </a:spcBef>
              <a:spcAft>
                <a:spcPts val="0"/>
              </a:spcAft>
              <a:buNone/>
            </a:pPr>
            <a:r>
              <a:rPr lang="fr" sz="1100">
                <a:solidFill>
                  <a:schemeClr val="dk1"/>
                </a:solidFill>
              </a:rPr>
              <a:t>• </a:t>
            </a:r>
            <a:r>
              <a:rPr lang="fr" sz="1100" b="1">
                <a:solidFill>
                  <a:schemeClr val="dk1"/>
                </a:solidFill>
              </a:rPr>
              <a:t>Building proximity</a:t>
            </a:r>
            <a:r>
              <a:rPr lang="fr" sz="1100">
                <a:solidFill>
                  <a:schemeClr val="dk1"/>
                </a:solidFill>
              </a:rPr>
              <a:t> &amp; metro distance</a:t>
            </a:r>
            <a:endParaRPr sz="1100">
              <a:solidFill>
                <a:schemeClr val="dk1"/>
              </a:solidFill>
            </a:endParaRPr>
          </a:p>
          <a:p>
            <a:pPr marL="0" lvl="0" indent="0" algn="l" rtl="0">
              <a:spcBef>
                <a:spcPts val="1200"/>
              </a:spcBef>
              <a:spcAft>
                <a:spcPts val="0"/>
              </a:spcAft>
              <a:buNone/>
            </a:pPr>
            <a:endParaRPr sz="1100">
              <a:solidFill>
                <a:schemeClr val="dk1"/>
              </a:solidFill>
            </a:endParaRPr>
          </a:p>
          <a:p>
            <a:pPr marL="0" lvl="0" indent="0" algn="l" rtl="0">
              <a:spcBef>
                <a:spcPts val="1200"/>
              </a:spcBef>
              <a:spcAft>
                <a:spcPts val="0"/>
              </a:spcAft>
              <a:buNone/>
            </a:pPr>
            <a:r>
              <a:rPr lang="fr" sz="1100" b="1">
                <a:solidFill>
                  <a:schemeClr val="dk1"/>
                </a:solidFill>
              </a:rPr>
              <a:t>📉 SECONDARY FACTORS :</a:t>
            </a:r>
            <a:r>
              <a:rPr lang="fr" sz="1100">
                <a:solidFill>
                  <a:schemeClr val="dk1"/>
                </a:solidFill>
              </a:rPr>
              <a:t> </a:t>
            </a:r>
            <a:endParaRPr sz="1100">
              <a:solidFill>
                <a:schemeClr val="dk1"/>
              </a:solidFill>
            </a:endParaRPr>
          </a:p>
          <a:p>
            <a:pPr marL="0" lvl="0" indent="0" algn="l" rtl="0">
              <a:spcBef>
                <a:spcPts val="1200"/>
              </a:spcBef>
              <a:spcAft>
                <a:spcPts val="0"/>
              </a:spcAft>
              <a:buNone/>
            </a:pPr>
            <a:r>
              <a:rPr lang="fr" sz="1100">
                <a:solidFill>
                  <a:schemeClr val="dk1"/>
                </a:solidFill>
              </a:rPr>
              <a:t>• Property characteristics (rooms, surface) </a:t>
            </a:r>
            <a:endParaRPr sz="1100">
              <a:solidFill>
                <a:schemeClr val="dk1"/>
              </a:solidFill>
            </a:endParaRPr>
          </a:p>
          <a:p>
            <a:pPr marL="0" lvl="0" indent="0" algn="l" rtl="0">
              <a:spcBef>
                <a:spcPts val="1200"/>
              </a:spcBef>
              <a:spcAft>
                <a:spcPts val="0"/>
              </a:spcAft>
              <a:buNone/>
            </a:pPr>
            <a:r>
              <a:rPr lang="fr" sz="1100">
                <a:solidFill>
                  <a:schemeClr val="dk1"/>
                </a:solidFill>
              </a:rPr>
              <a:t>• Temporal factors (year)</a:t>
            </a:r>
            <a:endParaRPr sz="1100">
              <a:solidFill>
                <a:schemeClr val="dk1"/>
              </a:solidFill>
            </a:endParaRPr>
          </a:p>
          <a:p>
            <a:pPr marL="0" lvl="0" indent="0" algn="l" rtl="0">
              <a:spcBef>
                <a:spcPts val="1200"/>
              </a:spcBef>
              <a:spcAft>
                <a:spcPts val="1600"/>
              </a:spcAft>
              <a:buNone/>
            </a:pPr>
            <a:endParaRPr/>
          </a:p>
        </p:txBody>
      </p:sp>
      <p:pic>
        <p:nvPicPr>
          <p:cNvPr id="192" name="Google Shape;192;p27" title="Capture d’écran 2025-07-30 à 18.04.31.png"/>
          <p:cNvPicPr preferRelativeResize="0"/>
          <p:nvPr/>
        </p:nvPicPr>
        <p:blipFill>
          <a:blip r:embed="rId4">
            <a:alphaModFix/>
          </a:blip>
          <a:stretch>
            <a:fillRect/>
          </a:stretch>
        </p:blipFill>
        <p:spPr>
          <a:xfrm>
            <a:off x="3434800" y="1194109"/>
            <a:ext cx="5448600" cy="2980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ctrTitle" idx="4294967295"/>
          </p:nvPr>
        </p:nvSpPr>
        <p:spPr>
          <a:xfrm>
            <a:off x="1192664" y="403309"/>
            <a:ext cx="5315100" cy="5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500">
                <a:solidFill>
                  <a:srgbClr val="0E3449"/>
                </a:solidFill>
                <a:latin typeface="Inter SemiBold"/>
                <a:ea typeface="Inter SemiBold"/>
                <a:cs typeface="Inter SemiBold"/>
                <a:sym typeface="Inter SemiBold"/>
              </a:rPr>
              <a:t>Test - Kmeans</a:t>
            </a:r>
            <a:endParaRPr sz="2500">
              <a:solidFill>
                <a:srgbClr val="0E3449"/>
              </a:solidFill>
              <a:latin typeface="Inter SemiBold"/>
              <a:ea typeface="Inter SemiBold"/>
              <a:cs typeface="Inter SemiBold"/>
              <a:sym typeface="Inter SemiBold"/>
            </a:endParaRPr>
          </a:p>
        </p:txBody>
      </p:sp>
      <p:pic>
        <p:nvPicPr>
          <p:cNvPr id="198" name="Google Shape;198;p28"/>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199" name="Google Shape;199;p28"/>
          <p:cNvSpPr/>
          <p:nvPr/>
        </p:nvSpPr>
        <p:spPr>
          <a:xfrm>
            <a:off x="10225" y="4892025"/>
            <a:ext cx="9144000" cy="251400"/>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t>16</a:t>
            </a:fld>
            <a:endParaRPr/>
          </a:p>
        </p:txBody>
      </p:sp>
      <p:pic>
        <p:nvPicPr>
          <p:cNvPr id="201" name="Google Shape;201;p28" title="plot_kmeans.png"/>
          <p:cNvPicPr preferRelativeResize="0"/>
          <p:nvPr/>
        </p:nvPicPr>
        <p:blipFill>
          <a:blip r:embed="rId4">
            <a:alphaModFix/>
          </a:blip>
          <a:stretch>
            <a:fillRect/>
          </a:stretch>
        </p:blipFill>
        <p:spPr>
          <a:xfrm>
            <a:off x="152400" y="1088809"/>
            <a:ext cx="8839199" cy="335949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9"/>
          <p:cNvSpPr txBox="1">
            <a:spLocks noGrp="1"/>
          </p:cNvSpPr>
          <p:nvPr>
            <p:ph type="ctrTitle" idx="4294967295"/>
          </p:nvPr>
        </p:nvSpPr>
        <p:spPr>
          <a:xfrm>
            <a:off x="1192664" y="403309"/>
            <a:ext cx="5315100" cy="5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500">
                <a:solidFill>
                  <a:srgbClr val="0E3449"/>
                </a:solidFill>
                <a:latin typeface="Inter SemiBold"/>
                <a:ea typeface="Inter SemiBold"/>
                <a:cs typeface="Inter SemiBold"/>
                <a:sym typeface="Inter SemiBold"/>
              </a:rPr>
              <a:t>Results - Test with K Means</a:t>
            </a:r>
            <a:endParaRPr sz="2500">
              <a:solidFill>
                <a:srgbClr val="0E3449"/>
              </a:solidFill>
              <a:latin typeface="Inter SemiBold"/>
              <a:ea typeface="Inter SemiBold"/>
              <a:cs typeface="Inter SemiBold"/>
              <a:sym typeface="Inter SemiBold"/>
            </a:endParaRPr>
          </a:p>
        </p:txBody>
      </p:sp>
      <p:pic>
        <p:nvPicPr>
          <p:cNvPr id="207" name="Google Shape;207;p29"/>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208" name="Google Shape;208;p29"/>
          <p:cNvSpPr/>
          <p:nvPr/>
        </p:nvSpPr>
        <p:spPr>
          <a:xfrm>
            <a:off x="10225" y="4892025"/>
            <a:ext cx="9144000" cy="251400"/>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t>17</a:t>
            </a:fld>
            <a:endParaRPr/>
          </a:p>
        </p:txBody>
      </p:sp>
      <p:pic>
        <p:nvPicPr>
          <p:cNvPr id="210" name="Google Shape;210;p29" title="Capture d’écran 2025-07-30 à 18.05.44.png"/>
          <p:cNvPicPr preferRelativeResize="0"/>
          <p:nvPr/>
        </p:nvPicPr>
        <p:blipFill>
          <a:blip r:embed="rId4">
            <a:alphaModFix/>
          </a:blip>
          <a:stretch>
            <a:fillRect/>
          </a:stretch>
        </p:blipFill>
        <p:spPr>
          <a:xfrm>
            <a:off x="243950" y="1264359"/>
            <a:ext cx="8839199" cy="329972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14"/>
        <p:cNvGrpSpPr/>
        <p:nvPr/>
      </p:nvGrpSpPr>
      <p:grpSpPr>
        <a:xfrm>
          <a:off x="0" y="0"/>
          <a:ext cx="0" cy="0"/>
          <a:chOff x="0" y="0"/>
          <a:chExt cx="0" cy="0"/>
        </a:xfrm>
      </p:grpSpPr>
      <p:sp>
        <p:nvSpPr>
          <p:cNvPr id="215" name="Google Shape;215;p30"/>
          <p:cNvSpPr txBox="1">
            <a:spLocks noGrp="1"/>
          </p:cNvSpPr>
          <p:nvPr>
            <p:ph type="ctrTitle" idx="4294967295"/>
          </p:nvPr>
        </p:nvSpPr>
        <p:spPr>
          <a:xfrm>
            <a:off x="1192664" y="403309"/>
            <a:ext cx="5315100" cy="5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500">
                <a:solidFill>
                  <a:srgbClr val="0E3449"/>
                </a:solidFill>
                <a:latin typeface="Inter SemiBold"/>
                <a:ea typeface="Inter SemiBold"/>
                <a:cs typeface="Inter SemiBold"/>
                <a:sym typeface="Inter SemiBold"/>
              </a:rPr>
              <a:t>Results - Interpretation (1 / 2)</a:t>
            </a:r>
            <a:endParaRPr sz="2500">
              <a:solidFill>
                <a:srgbClr val="0E3449"/>
              </a:solidFill>
              <a:latin typeface="Inter SemiBold"/>
              <a:ea typeface="Inter SemiBold"/>
              <a:cs typeface="Inter SemiBold"/>
              <a:sym typeface="Inter SemiBold"/>
            </a:endParaRPr>
          </a:p>
        </p:txBody>
      </p:sp>
      <p:pic>
        <p:nvPicPr>
          <p:cNvPr id="216" name="Google Shape;216;p30"/>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217" name="Google Shape;217;p30"/>
          <p:cNvSpPr/>
          <p:nvPr/>
        </p:nvSpPr>
        <p:spPr>
          <a:xfrm>
            <a:off x="10225" y="4892025"/>
            <a:ext cx="9144000" cy="251400"/>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txBox="1"/>
          <p:nvPr/>
        </p:nvSpPr>
        <p:spPr>
          <a:xfrm>
            <a:off x="463375" y="1172550"/>
            <a:ext cx="8276100" cy="3603300"/>
          </a:xfrm>
          <a:prstGeom prst="rect">
            <a:avLst/>
          </a:prstGeom>
          <a:noFill/>
          <a:ln>
            <a:noFill/>
          </a:ln>
        </p:spPr>
        <p:txBody>
          <a:bodyPr spcFirstLastPara="1" wrap="square" lIns="91425" tIns="91425" rIns="91425" bIns="91425" anchor="ctr" anchorCtr="0">
            <a:spAutoFit/>
          </a:bodyPr>
          <a:lstStyle/>
          <a:p>
            <a:pPr marL="457200" lvl="0" indent="-298450" algn="l" rtl="0">
              <a:lnSpc>
                <a:spcPct val="115000"/>
              </a:lnSpc>
              <a:spcBef>
                <a:spcPts val="1400"/>
              </a:spcBef>
              <a:spcAft>
                <a:spcPts val="0"/>
              </a:spcAft>
              <a:buClr>
                <a:srgbClr val="4B5258"/>
              </a:buClr>
              <a:buSzPts val="1100"/>
              <a:buFont typeface="Inter Medium"/>
              <a:buChar char="●"/>
            </a:pPr>
            <a:r>
              <a:rPr lang="fr" sz="1300" b="1">
                <a:solidFill>
                  <a:schemeClr val="dk1"/>
                </a:solidFill>
              </a:rPr>
              <a:t>Business Performance</a:t>
            </a:r>
            <a:br>
              <a:rPr lang="fr" sz="1300" b="1">
                <a:solidFill>
                  <a:schemeClr val="dk1"/>
                </a:solidFill>
              </a:rPr>
            </a:br>
            <a:endParaRPr sz="1300" b="1">
              <a:solidFill>
                <a:schemeClr val="dk1"/>
              </a:solidFill>
            </a:endParaRPr>
          </a:p>
          <a:p>
            <a:pPr marL="457200" lvl="0" indent="-298450" algn="l" rtl="0">
              <a:lnSpc>
                <a:spcPct val="115000"/>
              </a:lnSpc>
              <a:spcBef>
                <a:spcPts val="0"/>
              </a:spcBef>
              <a:spcAft>
                <a:spcPts val="0"/>
              </a:spcAft>
              <a:buClr>
                <a:srgbClr val="4B5258"/>
              </a:buClr>
              <a:buSzPts val="1100"/>
              <a:buFont typeface="Inter Medium"/>
              <a:buChar char="●"/>
            </a:pPr>
            <a:r>
              <a:rPr lang="fr" sz="1100" b="1">
                <a:solidFill>
                  <a:schemeClr val="dk1"/>
                </a:solidFill>
              </a:rPr>
              <a:t>PRACTICAL ACCURACY</a:t>
            </a:r>
            <a:r>
              <a:rPr lang="fr" sz="1100">
                <a:solidFill>
                  <a:schemeClr val="dk1"/>
                </a:solidFill>
              </a:rPr>
              <a:t> </a:t>
            </a:r>
            <a:endParaRPr sz="1100">
              <a:solidFill>
                <a:schemeClr val="dk1"/>
              </a:solidFill>
            </a:endParaRPr>
          </a:p>
          <a:p>
            <a:pPr marL="457200" lvl="0" indent="0" algn="l" rtl="0">
              <a:lnSpc>
                <a:spcPct val="115000"/>
              </a:lnSpc>
              <a:spcBef>
                <a:spcPts val="1200"/>
              </a:spcBef>
              <a:spcAft>
                <a:spcPts val="0"/>
              </a:spcAft>
              <a:buNone/>
            </a:pPr>
            <a:r>
              <a:rPr lang="fr" sz="1100">
                <a:solidFill>
                  <a:schemeClr val="dk1"/>
                </a:solidFill>
              </a:rPr>
              <a:t>• </a:t>
            </a:r>
            <a:r>
              <a:rPr lang="fr" sz="1100" b="1">
                <a:solidFill>
                  <a:schemeClr val="dk1"/>
                </a:solidFill>
              </a:rPr>
              <a:t>MAE</a:t>
            </a:r>
            <a:r>
              <a:rPr lang="fr" sz="1100">
                <a:solidFill>
                  <a:schemeClr val="dk1"/>
                </a:solidFill>
              </a:rPr>
              <a:t>: 1,596 €/m² average error </a:t>
            </a:r>
            <a:endParaRPr sz="1100">
              <a:solidFill>
                <a:schemeClr val="dk1"/>
              </a:solidFill>
            </a:endParaRPr>
          </a:p>
          <a:p>
            <a:pPr marL="457200" lvl="0" indent="0" algn="l" rtl="0">
              <a:lnSpc>
                <a:spcPct val="115000"/>
              </a:lnSpc>
              <a:spcBef>
                <a:spcPts val="1200"/>
              </a:spcBef>
              <a:spcAft>
                <a:spcPts val="0"/>
              </a:spcAft>
              <a:buNone/>
            </a:pPr>
            <a:r>
              <a:rPr lang="fr" sz="1100">
                <a:solidFill>
                  <a:schemeClr val="dk1"/>
                </a:solidFill>
              </a:rPr>
              <a:t>• </a:t>
            </a:r>
            <a:r>
              <a:rPr lang="fr" sz="1100" b="1">
                <a:solidFill>
                  <a:schemeClr val="dk1"/>
                </a:solidFill>
              </a:rPr>
              <a:t>MAPE</a:t>
            </a:r>
            <a:r>
              <a:rPr lang="fr" sz="1100">
                <a:solidFill>
                  <a:schemeClr val="dk1"/>
                </a:solidFill>
              </a:rPr>
              <a:t>: 14.9% relative error </a:t>
            </a:r>
            <a:endParaRPr sz="1100">
              <a:solidFill>
                <a:schemeClr val="dk1"/>
              </a:solidFill>
            </a:endParaRPr>
          </a:p>
          <a:p>
            <a:pPr marL="457200" lvl="0" indent="0" algn="l" rtl="0">
              <a:lnSpc>
                <a:spcPct val="115000"/>
              </a:lnSpc>
              <a:spcBef>
                <a:spcPts val="1200"/>
              </a:spcBef>
              <a:spcAft>
                <a:spcPts val="0"/>
              </a:spcAft>
              <a:buNone/>
            </a:pPr>
            <a:r>
              <a:rPr lang="fr" sz="1100">
                <a:solidFill>
                  <a:schemeClr val="dk1"/>
                </a:solidFill>
              </a:rPr>
              <a:t>• </a:t>
            </a:r>
            <a:r>
              <a:rPr lang="fr" sz="1100" b="1">
                <a:solidFill>
                  <a:schemeClr val="dk1"/>
                </a:solidFill>
              </a:rPr>
              <a:t>75% predictions</a:t>
            </a:r>
            <a:r>
              <a:rPr lang="fr" sz="1100">
                <a:solidFill>
                  <a:schemeClr val="dk1"/>
                </a:solidFill>
              </a:rPr>
              <a:t> within ±20% of reality</a:t>
            </a:r>
            <a:endParaRPr sz="1100">
              <a:solidFill>
                <a:schemeClr val="dk1"/>
              </a:solidFill>
            </a:endParaRPr>
          </a:p>
          <a:p>
            <a:pPr marL="457200" lvl="0" indent="-298450" algn="l" rtl="0">
              <a:lnSpc>
                <a:spcPct val="115000"/>
              </a:lnSpc>
              <a:spcBef>
                <a:spcPts val="1200"/>
              </a:spcBef>
              <a:spcAft>
                <a:spcPts val="0"/>
              </a:spcAft>
              <a:buClr>
                <a:srgbClr val="4B5258"/>
              </a:buClr>
              <a:buSzPts val="1100"/>
              <a:buFont typeface="Inter Medium"/>
              <a:buChar char="●"/>
            </a:pPr>
            <a:r>
              <a:rPr lang="fr" sz="1100" b="1">
                <a:solidFill>
                  <a:schemeClr val="dk1"/>
                </a:solidFill>
              </a:rPr>
              <a:t>BUSINESS APPLICATION</a:t>
            </a:r>
            <a:r>
              <a:rPr lang="fr" sz="1100">
                <a:solidFill>
                  <a:schemeClr val="dk1"/>
                </a:solidFill>
              </a:rPr>
              <a:t> </a:t>
            </a:r>
            <a:endParaRPr sz="1100">
              <a:solidFill>
                <a:schemeClr val="dk1"/>
              </a:solidFill>
            </a:endParaRPr>
          </a:p>
          <a:p>
            <a:pPr marL="457200" lvl="0" indent="0" algn="l" rtl="0">
              <a:lnSpc>
                <a:spcPct val="115000"/>
              </a:lnSpc>
              <a:spcBef>
                <a:spcPts val="1200"/>
              </a:spcBef>
              <a:spcAft>
                <a:spcPts val="0"/>
              </a:spcAft>
              <a:buNone/>
            </a:pPr>
            <a:r>
              <a:rPr lang="fr" sz="1100">
                <a:solidFill>
                  <a:schemeClr val="dk1"/>
                </a:solidFill>
              </a:rPr>
              <a:t>• Reliable for </a:t>
            </a:r>
            <a:r>
              <a:rPr lang="fr" sz="1100" b="1">
                <a:solidFill>
                  <a:schemeClr val="dk1"/>
                </a:solidFill>
              </a:rPr>
              <a:t>investment screening</a:t>
            </a:r>
            <a:r>
              <a:rPr lang="fr" sz="1100">
                <a:solidFill>
                  <a:schemeClr val="dk1"/>
                </a:solidFill>
              </a:rPr>
              <a:t> </a:t>
            </a:r>
            <a:endParaRPr sz="1100">
              <a:solidFill>
                <a:schemeClr val="dk1"/>
              </a:solidFill>
            </a:endParaRPr>
          </a:p>
          <a:p>
            <a:pPr marL="457200" lvl="0" indent="0" algn="l" rtl="0">
              <a:lnSpc>
                <a:spcPct val="115000"/>
              </a:lnSpc>
              <a:spcBef>
                <a:spcPts val="1200"/>
              </a:spcBef>
              <a:spcAft>
                <a:spcPts val="0"/>
              </a:spcAft>
              <a:buNone/>
            </a:pPr>
            <a:r>
              <a:rPr lang="fr" sz="1100">
                <a:solidFill>
                  <a:schemeClr val="dk1"/>
                </a:solidFill>
              </a:rPr>
              <a:t>• Competitive with </a:t>
            </a:r>
            <a:r>
              <a:rPr lang="fr" sz="1100" b="1">
                <a:solidFill>
                  <a:schemeClr val="dk1"/>
                </a:solidFill>
              </a:rPr>
              <a:t>market standards</a:t>
            </a:r>
            <a:r>
              <a:rPr lang="fr" sz="1100">
                <a:solidFill>
                  <a:schemeClr val="dk1"/>
                </a:solidFill>
              </a:rPr>
              <a:t> </a:t>
            </a:r>
            <a:endParaRPr sz="1100">
              <a:solidFill>
                <a:schemeClr val="dk1"/>
              </a:solidFill>
            </a:endParaRPr>
          </a:p>
          <a:p>
            <a:pPr marL="457200" lvl="0" indent="0" algn="l" rtl="0">
              <a:lnSpc>
                <a:spcPct val="115000"/>
              </a:lnSpc>
              <a:spcBef>
                <a:spcPts val="1200"/>
              </a:spcBef>
              <a:spcAft>
                <a:spcPts val="0"/>
              </a:spcAft>
              <a:buNone/>
            </a:pPr>
            <a:r>
              <a:rPr lang="fr" sz="1100">
                <a:solidFill>
                  <a:schemeClr val="dk1"/>
                </a:solidFill>
              </a:rPr>
              <a:t>• Requires </a:t>
            </a:r>
            <a:r>
              <a:rPr lang="fr" sz="1100" b="1">
                <a:solidFill>
                  <a:schemeClr val="dk1"/>
                </a:solidFill>
              </a:rPr>
              <a:t>human validation</a:t>
            </a:r>
            <a:r>
              <a:rPr lang="fr" sz="1100">
                <a:solidFill>
                  <a:schemeClr val="dk1"/>
                </a:solidFill>
              </a:rPr>
              <a:t> for final decisions</a:t>
            </a:r>
            <a:endParaRPr sz="1100">
              <a:solidFill>
                <a:schemeClr val="dk1"/>
              </a:solidFill>
            </a:endParaRPr>
          </a:p>
          <a:p>
            <a:pPr marL="457200" marR="0" lvl="0" indent="0" algn="l" rtl="0">
              <a:lnSpc>
                <a:spcPct val="100000"/>
              </a:lnSpc>
              <a:spcBef>
                <a:spcPts val="1200"/>
              </a:spcBef>
              <a:spcAft>
                <a:spcPts val="0"/>
              </a:spcAft>
              <a:buNone/>
            </a:pPr>
            <a:endParaRPr sz="1100" b="1">
              <a:solidFill>
                <a:srgbClr val="4B5258"/>
              </a:solidFill>
              <a:latin typeface="Inter"/>
              <a:ea typeface="Inter"/>
              <a:cs typeface="Inter"/>
              <a:sym typeface="Inter"/>
            </a:endParaRPr>
          </a:p>
        </p:txBody>
      </p:sp>
      <p:sp>
        <p:nvSpPr>
          <p:cNvPr id="219" name="Google Shape;219;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1"/>
          <p:cNvSpPr txBox="1">
            <a:spLocks noGrp="1"/>
          </p:cNvSpPr>
          <p:nvPr>
            <p:ph type="ctrTitle" idx="4294967295"/>
          </p:nvPr>
        </p:nvSpPr>
        <p:spPr>
          <a:xfrm>
            <a:off x="1192664" y="403309"/>
            <a:ext cx="5315100" cy="5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500">
                <a:solidFill>
                  <a:srgbClr val="0E3449"/>
                </a:solidFill>
                <a:latin typeface="Inter SemiBold"/>
                <a:ea typeface="Inter SemiBold"/>
                <a:cs typeface="Inter SemiBold"/>
                <a:sym typeface="Inter SemiBold"/>
              </a:rPr>
              <a:t>Results - Interpretation</a:t>
            </a:r>
            <a:endParaRPr sz="2500">
              <a:solidFill>
                <a:srgbClr val="0E3449"/>
              </a:solidFill>
              <a:latin typeface="Inter SemiBold"/>
              <a:ea typeface="Inter SemiBold"/>
              <a:cs typeface="Inter SemiBold"/>
              <a:sym typeface="Inter SemiBold"/>
            </a:endParaRPr>
          </a:p>
        </p:txBody>
      </p:sp>
      <p:pic>
        <p:nvPicPr>
          <p:cNvPr id="225" name="Google Shape;225;p31"/>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226" name="Google Shape;226;p31"/>
          <p:cNvSpPr/>
          <p:nvPr/>
        </p:nvSpPr>
        <p:spPr>
          <a:xfrm>
            <a:off x="10225" y="4892025"/>
            <a:ext cx="9144000" cy="251400"/>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txBox="1"/>
          <p:nvPr/>
        </p:nvSpPr>
        <p:spPr>
          <a:xfrm>
            <a:off x="201650" y="1678950"/>
            <a:ext cx="3570600" cy="16623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fr" sz="1200" b="1">
                <a:solidFill>
                  <a:srgbClr val="4B5258"/>
                </a:solidFill>
                <a:latin typeface="Inter"/>
                <a:ea typeface="Inter"/>
                <a:cs typeface="Inter"/>
                <a:sym typeface="Inter"/>
              </a:rPr>
              <a:t>Business Performance metrics with XGBoost</a:t>
            </a:r>
            <a:endParaRPr sz="1200" b="1">
              <a:solidFill>
                <a:srgbClr val="4B5258"/>
              </a:solidFill>
              <a:latin typeface="Inter"/>
              <a:ea typeface="Inter"/>
              <a:cs typeface="Inter"/>
              <a:sym typeface="Inter"/>
            </a:endParaRPr>
          </a:p>
          <a:p>
            <a:pPr marL="0" marR="0" lvl="0" indent="0" algn="l" rtl="0">
              <a:lnSpc>
                <a:spcPct val="100000"/>
              </a:lnSpc>
              <a:spcBef>
                <a:spcPts val="0"/>
              </a:spcBef>
              <a:spcAft>
                <a:spcPts val="0"/>
              </a:spcAft>
              <a:buNone/>
            </a:pPr>
            <a:r>
              <a:rPr lang="fr" sz="1200" b="1">
                <a:solidFill>
                  <a:srgbClr val="4B5258"/>
                </a:solidFill>
                <a:latin typeface="Inter"/>
                <a:ea typeface="Inter"/>
                <a:cs typeface="Inter"/>
                <a:sym typeface="Inter"/>
              </a:rPr>
              <a:t> </a:t>
            </a:r>
            <a:endParaRPr sz="1200" b="1">
              <a:solidFill>
                <a:srgbClr val="4B5258"/>
              </a:solidFill>
              <a:latin typeface="Inter"/>
              <a:ea typeface="Inter"/>
              <a:cs typeface="Inter"/>
              <a:sym typeface="Inter"/>
            </a:endParaRPr>
          </a:p>
          <a:p>
            <a:pPr marL="0" marR="0" lvl="0" indent="0" algn="l" rtl="0">
              <a:lnSpc>
                <a:spcPct val="100000"/>
              </a:lnSpc>
              <a:spcBef>
                <a:spcPts val="0"/>
              </a:spcBef>
              <a:spcAft>
                <a:spcPts val="0"/>
              </a:spcAft>
              <a:buNone/>
            </a:pPr>
            <a:r>
              <a:rPr lang="fr" sz="900">
                <a:solidFill>
                  <a:schemeClr val="dk1"/>
                </a:solidFill>
                <a:latin typeface="Courier New"/>
                <a:ea typeface="Courier New"/>
                <a:cs typeface="Courier New"/>
                <a:sym typeface="Courier New"/>
              </a:rPr>
              <a:t>Business Performance Metrics:</a:t>
            </a:r>
            <a:endParaRPr sz="9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fr" sz="900">
                <a:solidFill>
                  <a:schemeClr val="dk1"/>
                </a:solidFill>
                <a:latin typeface="Courier New"/>
                <a:ea typeface="Courier New"/>
                <a:cs typeface="Courier New"/>
                <a:sym typeface="Courier New"/>
              </a:rPr>
              <a:t>Predictions within ±10%: 47.0%</a:t>
            </a:r>
            <a:endParaRPr sz="9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fr" sz="900">
                <a:solidFill>
                  <a:schemeClr val="dk1"/>
                </a:solidFill>
                <a:latin typeface="Courier New"/>
                <a:ea typeface="Courier New"/>
                <a:cs typeface="Courier New"/>
                <a:sym typeface="Courier New"/>
              </a:rPr>
              <a:t>Predictions within ±15%: 63.8%</a:t>
            </a:r>
            <a:endParaRPr sz="9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fr" sz="900">
                <a:solidFill>
                  <a:schemeClr val="dk1"/>
                </a:solidFill>
                <a:latin typeface="Courier New"/>
                <a:ea typeface="Courier New"/>
                <a:cs typeface="Courier New"/>
                <a:sym typeface="Courier New"/>
              </a:rPr>
              <a:t>Predictions within ±20%: 75.4%</a:t>
            </a:r>
            <a:endParaRPr sz="9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endParaRPr sz="9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fr" sz="900">
                <a:solidFill>
                  <a:schemeClr val="dk1"/>
                </a:solidFill>
                <a:latin typeface="Courier New"/>
                <a:ea typeface="Courier New"/>
                <a:cs typeface="Courier New"/>
                <a:sym typeface="Courier New"/>
              </a:rPr>
              <a:t>Error distribution:</a:t>
            </a:r>
            <a:endParaRPr sz="9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fr" sz="900">
                <a:solidFill>
                  <a:schemeClr val="dk1"/>
                </a:solidFill>
                <a:latin typeface="Courier New"/>
                <a:ea typeface="Courier New"/>
                <a:cs typeface="Courier New"/>
                <a:sym typeface="Courier New"/>
              </a:rPr>
              <a:t>Median Absolute Error: 1,138€/m²</a:t>
            </a:r>
            <a:endParaRPr sz="9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fr" sz="900">
                <a:solidFill>
                  <a:schemeClr val="dk1"/>
                </a:solidFill>
                <a:latin typeface="Courier New"/>
                <a:ea typeface="Courier New"/>
                <a:cs typeface="Courier New"/>
                <a:sym typeface="Courier New"/>
              </a:rPr>
              <a:t>90th percentile error: 34.2%</a:t>
            </a:r>
            <a:endParaRPr sz="1200" b="1">
              <a:solidFill>
                <a:srgbClr val="4B5258"/>
              </a:solidFill>
              <a:latin typeface="Inter"/>
              <a:ea typeface="Inter"/>
              <a:cs typeface="Inter"/>
              <a:sym typeface="Inter"/>
            </a:endParaRPr>
          </a:p>
        </p:txBody>
      </p:sp>
      <p:sp>
        <p:nvSpPr>
          <p:cNvPr id="228" name="Google Shape;228;p31"/>
          <p:cNvSpPr txBox="1"/>
          <p:nvPr/>
        </p:nvSpPr>
        <p:spPr>
          <a:xfrm>
            <a:off x="4754700" y="1678938"/>
            <a:ext cx="4389300" cy="17856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fr" sz="1200" b="1">
                <a:solidFill>
                  <a:srgbClr val="4B5258"/>
                </a:solidFill>
                <a:latin typeface="Inter"/>
                <a:ea typeface="Inter"/>
                <a:cs typeface="Inter"/>
                <a:sym typeface="Inter"/>
              </a:rPr>
              <a:t>📊 PRACTICAL APPLICATION: </a:t>
            </a:r>
            <a:endParaRPr sz="1200" b="1">
              <a:solidFill>
                <a:srgbClr val="4B5258"/>
              </a:solidFill>
              <a:latin typeface="Inter"/>
              <a:ea typeface="Inter"/>
              <a:cs typeface="Inter"/>
              <a:sym typeface="Inter"/>
            </a:endParaRPr>
          </a:p>
          <a:p>
            <a:pPr marL="0" marR="0" lvl="0" indent="0" algn="l" rtl="0">
              <a:lnSpc>
                <a:spcPct val="100000"/>
              </a:lnSpc>
              <a:spcBef>
                <a:spcPts val="0"/>
              </a:spcBef>
              <a:spcAft>
                <a:spcPts val="0"/>
              </a:spcAft>
              <a:buNone/>
            </a:pPr>
            <a:endParaRPr sz="1200" b="1">
              <a:solidFill>
                <a:srgbClr val="4B5258"/>
              </a:solidFill>
              <a:latin typeface="Inter"/>
              <a:ea typeface="Inter"/>
              <a:cs typeface="Inter"/>
              <a:sym typeface="Inter"/>
            </a:endParaRPr>
          </a:p>
          <a:p>
            <a:pPr marL="0" marR="0" lvl="0" indent="0" algn="l" rtl="0">
              <a:lnSpc>
                <a:spcPct val="100000"/>
              </a:lnSpc>
              <a:spcBef>
                <a:spcPts val="0"/>
              </a:spcBef>
              <a:spcAft>
                <a:spcPts val="0"/>
              </a:spcAft>
              <a:buNone/>
            </a:pPr>
            <a:r>
              <a:rPr lang="fr" sz="1000">
                <a:solidFill>
                  <a:srgbClr val="4B5258"/>
                </a:solidFill>
                <a:latin typeface="Inter Medium"/>
                <a:ea typeface="Inter Medium"/>
                <a:cs typeface="Inter Medium"/>
                <a:sym typeface="Inter Medium"/>
              </a:rPr>
              <a:t>- Model detects significant price deviations </a:t>
            </a:r>
            <a:endParaRPr sz="1000">
              <a:solidFill>
                <a:srgbClr val="4B5258"/>
              </a:solidFill>
              <a:latin typeface="Inter Medium"/>
              <a:ea typeface="Inter Medium"/>
              <a:cs typeface="Inter Medium"/>
              <a:sym typeface="Inter Medium"/>
            </a:endParaRPr>
          </a:p>
          <a:p>
            <a:pPr marL="0" marR="0" lvl="0" indent="0" algn="l" rtl="0">
              <a:lnSpc>
                <a:spcPct val="100000"/>
              </a:lnSpc>
              <a:spcBef>
                <a:spcPts val="0"/>
              </a:spcBef>
              <a:spcAft>
                <a:spcPts val="0"/>
              </a:spcAft>
              <a:buNone/>
            </a:pPr>
            <a:r>
              <a:rPr lang="fr" sz="1000">
                <a:solidFill>
                  <a:srgbClr val="4B5258"/>
                </a:solidFill>
                <a:latin typeface="Inter Medium"/>
                <a:ea typeface="Inter Medium"/>
                <a:cs typeface="Inter Medium"/>
                <a:sym typeface="Inter Medium"/>
              </a:rPr>
              <a:t>- 75% of predictions within ±20% of reality (overall performance) </a:t>
            </a:r>
            <a:endParaRPr sz="1000">
              <a:solidFill>
                <a:srgbClr val="4B5258"/>
              </a:solidFill>
              <a:latin typeface="Inter Medium"/>
              <a:ea typeface="Inter Medium"/>
              <a:cs typeface="Inter Medium"/>
              <a:sym typeface="Inter Medium"/>
            </a:endParaRPr>
          </a:p>
          <a:p>
            <a:pPr marL="0" marR="0" lvl="0" indent="0" algn="l" rtl="0">
              <a:lnSpc>
                <a:spcPct val="100000"/>
              </a:lnSpc>
              <a:spcBef>
                <a:spcPts val="0"/>
              </a:spcBef>
              <a:spcAft>
                <a:spcPts val="0"/>
              </a:spcAft>
              <a:buNone/>
            </a:pPr>
            <a:r>
              <a:rPr lang="fr" sz="1000">
                <a:solidFill>
                  <a:srgbClr val="4B5258"/>
                </a:solidFill>
                <a:latin typeface="Inter Medium"/>
                <a:ea typeface="Inter Medium"/>
                <a:cs typeface="Inter Medium"/>
                <a:sym typeface="Inter Medium"/>
              </a:rPr>
              <a:t>- For ONE specific transaction → manual investigation required </a:t>
            </a:r>
            <a:endParaRPr sz="1000">
              <a:solidFill>
                <a:srgbClr val="4B5258"/>
              </a:solidFill>
              <a:latin typeface="Inter Medium"/>
              <a:ea typeface="Inter Medium"/>
              <a:cs typeface="Inter Medium"/>
              <a:sym typeface="Inter Medium"/>
            </a:endParaRPr>
          </a:p>
          <a:p>
            <a:pPr marL="0" marR="0" lvl="0" indent="0" algn="l" rtl="0">
              <a:lnSpc>
                <a:spcPct val="100000"/>
              </a:lnSpc>
              <a:spcBef>
                <a:spcPts val="0"/>
              </a:spcBef>
              <a:spcAft>
                <a:spcPts val="0"/>
              </a:spcAft>
              <a:buNone/>
            </a:pPr>
            <a:r>
              <a:rPr lang="fr" sz="1000">
                <a:solidFill>
                  <a:srgbClr val="4B5258"/>
                </a:solidFill>
                <a:latin typeface="Inter Medium"/>
                <a:ea typeface="Inter Medium"/>
                <a:cs typeface="Inter Medium"/>
                <a:sym typeface="Inter Medium"/>
              </a:rPr>
              <a:t>- Model = screening tool, not oracle</a:t>
            </a:r>
            <a:endParaRPr sz="1000">
              <a:solidFill>
                <a:srgbClr val="4B5258"/>
              </a:solidFill>
              <a:latin typeface="Inter Medium"/>
              <a:ea typeface="Inter Medium"/>
              <a:cs typeface="Inter Medium"/>
              <a:sym typeface="Inter Medium"/>
            </a:endParaRPr>
          </a:p>
          <a:p>
            <a:pPr marL="0" marR="0" lvl="0" indent="0" algn="l" rtl="0">
              <a:lnSpc>
                <a:spcPct val="100000"/>
              </a:lnSpc>
              <a:spcBef>
                <a:spcPts val="0"/>
              </a:spcBef>
              <a:spcAft>
                <a:spcPts val="0"/>
              </a:spcAft>
              <a:buNone/>
            </a:pPr>
            <a:endParaRPr sz="1000">
              <a:solidFill>
                <a:srgbClr val="4B5258"/>
              </a:solidFill>
              <a:latin typeface="Inter Medium"/>
              <a:ea typeface="Inter Medium"/>
              <a:cs typeface="Inter Medium"/>
              <a:sym typeface="Inter Medium"/>
            </a:endParaRPr>
          </a:p>
          <a:p>
            <a:pPr marL="0" marR="0" lvl="0" indent="0" algn="l" rtl="0">
              <a:lnSpc>
                <a:spcPct val="100000"/>
              </a:lnSpc>
              <a:spcBef>
                <a:spcPts val="0"/>
              </a:spcBef>
              <a:spcAft>
                <a:spcPts val="0"/>
              </a:spcAft>
              <a:buNone/>
            </a:pPr>
            <a:r>
              <a:rPr lang="fr" sz="1000">
                <a:solidFill>
                  <a:srgbClr val="4B5258"/>
                </a:solidFill>
                <a:latin typeface="Inter Medium"/>
                <a:ea typeface="Inter Medium"/>
                <a:cs typeface="Inter Medium"/>
                <a:sym typeface="Inter Medium"/>
              </a:rPr>
              <a:t> 🎯 BUSINESS STRATEGY: </a:t>
            </a:r>
            <a:endParaRPr sz="1000">
              <a:solidFill>
                <a:srgbClr val="4B5258"/>
              </a:solidFill>
              <a:latin typeface="Inter Medium"/>
              <a:ea typeface="Inter Medium"/>
              <a:cs typeface="Inter Medium"/>
              <a:sym typeface="Inter Medium"/>
            </a:endParaRPr>
          </a:p>
          <a:p>
            <a:pPr marL="0" marR="0" lvl="0" indent="0" algn="l" rtl="0">
              <a:lnSpc>
                <a:spcPct val="100000"/>
              </a:lnSpc>
              <a:spcBef>
                <a:spcPts val="0"/>
              </a:spcBef>
              <a:spcAft>
                <a:spcPts val="0"/>
              </a:spcAft>
              <a:buNone/>
            </a:pPr>
            <a:r>
              <a:rPr lang="fr" sz="1000">
                <a:solidFill>
                  <a:srgbClr val="4B5258"/>
                </a:solidFill>
                <a:latin typeface="Inter Medium"/>
                <a:ea typeface="Inter Medium"/>
                <a:cs typeface="Inter Medium"/>
                <a:sym typeface="Inter Medium"/>
              </a:rPr>
              <a:t>➡️ Use model to filter potential opportunities </a:t>
            </a:r>
            <a:endParaRPr sz="1000">
              <a:solidFill>
                <a:srgbClr val="4B5258"/>
              </a:solidFill>
              <a:latin typeface="Inter Medium"/>
              <a:ea typeface="Inter Medium"/>
              <a:cs typeface="Inter Medium"/>
              <a:sym typeface="Inter Medium"/>
            </a:endParaRPr>
          </a:p>
          <a:p>
            <a:pPr marL="0" marR="0" lvl="0" indent="0" algn="l" rtl="0">
              <a:lnSpc>
                <a:spcPct val="100000"/>
              </a:lnSpc>
              <a:spcBef>
                <a:spcPts val="0"/>
              </a:spcBef>
              <a:spcAft>
                <a:spcPts val="0"/>
              </a:spcAft>
              <a:buNone/>
            </a:pPr>
            <a:r>
              <a:rPr lang="fr" sz="1000">
                <a:solidFill>
                  <a:srgbClr val="4B5258"/>
                </a:solidFill>
                <a:latin typeface="Inter Medium"/>
                <a:ea typeface="Inter Medium"/>
                <a:cs typeface="Inter Medium"/>
                <a:sym typeface="Inter Medium"/>
              </a:rPr>
              <a:t>➡️ Then manual validation (visit, expertise, negotiation)</a:t>
            </a:r>
            <a:endParaRPr sz="1000">
              <a:solidFill>
                <a:srgbClr val="4B5258"/>
              </a:solidFill>
              <a:latin typeface="Inter Medium"/>
              <a:ea typeface="Inter Medium"/>
              <a:cs typeface="Inter Medium"/>
              <a:sym typeface="Inter Medium"/>
            </a:endParaRPr>
          </a:p>
        </p:txBody>
      </p:sp>
      <p:cxnSp>
        <p:nvCxnSpPr>
          <p:cNvPr id="229" name="Google Shape;229;p31"/>
          <p:cNvCxnSpPr/>
          <p:nvPr/>
        </p:nvCxnSpPr>
        <p:spPr>
          <a:xfrm rot="10800000" flipH="1">
            <a:off x="3897925" y="2569650"/>
            <a:ext cx="454200" cy="4200"/>
          </a:xfrm>
          <a:prstGeom prst="straightConnector1">
            <a:avLst/>
          </a:prstGeom>
          <a:noFill/>
          <a:ln w="28575" cap="flat" cmpd="sng">
            <a:solidFill>
              <a:srgbClr val="3FDAD2"/>
            </a:solidFill>
            <a:prstDash val="solid"/>
            <a:round/>
            <a:headEnd type="none" w="med" len="med"/>
            <a:tailEnd type="triangle" w="med" len="med"/>
          </a:ln>
        </p:spPr>
      </p:cxnSp>
      <p:sp>
        <p:nvSpPr>
          <p:cNvPr id="230" name="Google Shape;230;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8F4FF"/>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ctrTitle" idx="4294967295"/>
          </p:nvPr>
        </p:nvSpPr>
        <p:spPr>
          <a:xfrm>
            <a:off x="1040272" y="1702750"/>
            <a:ext cx="5315100" cy="139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4500" b="1">
                <a:solidFill>
                  <a:srgbClr val="0E3449"/>
                </a:solidFill>
                <a:latin typeface="Inter"/>
                <a:ea typeface="Inter"/>
                <a:cs typeface="Inter"/>
                <a:sym typeface="Inter"/>
              </a:rPr>
              <a:t>The problem we are trying to solve</a:t>
            </a:r>
            <a:endParaRPr sz="4500" b="1">
              <a:solidFill>
                <a:srgbClr val="0E3449"/>
              </a:solidFill>
              <a:latin typeface="Inter"/>
              <a:ea typeface="Inter"/>
              <a:cs typeface="Inter"/>
              <a:sym typeface="Inter"/>
            </a:endParaRPr>
          </a:p>
          <a:p>
            <a:pPr marL="0" lvl="0" indent="0" algn="l" rtl="0">
              <a:spcBef>
                <a:spcPts val="0"/>
              </a:spcBef>
              <a:spcAft>
                <a:spcPts val="0"/>
              </a:spcAft>
              <a:buNone/>
            </a:pPr>
            <a:endParaRPr sz="4500" b="1">
              <a:solidFill>
                <a:srgbClr val="0E3449"/>
              </a:solidFill>
              <a:latin typeface="Inter"/>
              <a:ea typeface="Inter"/>
              <a:cs typeface="Inter"/>
              <a:sym typeface="Inter"/>
            </a:endParaRPr>
          </a:p>
        </p:txBody>
      </p:sp>
      <p:pic>
        <p:nvPicPr>
          <p:cNvPr id="65" name="Google Shape;65;p14"/>
          <p:cNvPicPr preferRelativeResize="0"/>
          <p:nvPr/>
        </p:nvPicPr>
        <p:blipFill>
          <a:blip r:embed="rId3">
            <a:alphaModFix/>
          </a:blip>
          <a:stretch>
            <a:fillRect/>
          </a:stretch>
        </p:blipFill>
        <p:spPr>
          <a:xfrm>
            <a:off x="463375" y="482852"/>
            <a:ext cx="576900" cy="385904"/>
          </a:xfrm>
          <a:prstGeom prst="rect">
            <a:avLst/>
          </a:prstGeom>
          <a:noFill/>
          <a:ln>
            <a:noFill/>
          </a:ln>
        </p:spPr>
      </p:pic>
      <p:pic>
        <p:nvPicPr>
          <p:cNvPr id="66" name="Google Shape;66;p14"/>
          <p:cNvPicPr preferRelativeResize="0"/>
          <p:nvPr/>
        </p:nvPicPr>
        <p:blipFill>
          <a:blip r:embed="rId4">
            <a:alphaModFix/>
          </a:blip>
          <a:stretch>
            <a:fillRect/>
          </a:stretch>
        </p:blipFill>
        <p:spPr>
          <a:xfrm>
            <a:off x="6675050" y="1130711"/>
            <a:ext cx="2114450" cy="2882075"/>
          </a:xfrm>
          <a:prstGeom prst="rect">
            <a:avLst/>
          </a:prstGeom>
          <a:noFill/>
          <a:ln>
            <a:noFill/>
          </a:ln>
        </p:spPr>
      </p:pic>
      <p:sp>
        <p:nvSpPr>
          <p:cNvPr id="67" name="Google Shape;6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8F4FF"/>
        </a:solidFill>
        <a:effectLst/>
      </p:bgPr>
    </p:bg>
    <p:spTree>
      <p:nvGrpSpPr>
        <p:cNvPr id="1" name="Shape 234"/>
        <p:cNvGrpSpPr/>
        <p:nvPr/>
      </p:nvGrpSpPr>
      <p:grpSpPr>
        <a:xfrm>
          <a:off x="0" y="0"/>
          <a:ext cx="0" cy="0"/>
          <a:chOff x="0" y="0"/>
          <a:chExt cx="0" cy="0"/>
        </a:xfrm>
      </p:grpSpPr>
      <p:sp>
        <p:nvSpPr>
          <p:cNvPr id="235" name="Google Shape;235;p32"/>
          <p:cNvSpPr txBox="1">
            <a:spLocks noGrp="1"/>
          </p:cNvSpPr>
          <p:nvPr>
            <p:ph type="ctrTitle" idx="4294967295"/>
          </p:nvPr>
        </p:nvSpPr>
        <p:spPr>
          <a:xfrm>
            <a:off x="1040275" y="1702750"/>
            <a:ext cx="5937300" cy="139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4500" b="1">
                <a:solidFill>
                  <a:srgbClr val="0E3449"/>
                </a:solidFill>
                <a:latin typeface="Inter"/>
                <a:ea typeface="Inter"/>
                <a:cs typeface="Inter"/>
                <a:sym typeface="Inter"/>
              </a:rPr>
              <a:t>Business usage of our model</a:t>
            </a:r>
            <a:endParaRPr sz="4500" b="1">
              <a:solidFill>
                <a:srgbClr val="0E3449"/>
              </a:solidFill>
              <a:latin typeface="Inter"/>
              <a:ea typeface="Inter"/>
              <a:cs typeface="Inter"/>
              <a:sym typeface="Inter"/>
            </a:endParaRPr>
          </a:p>
          <a:p>
            <a:pPr marL="0" lvl="0" indent="0" algn="l" rtl="0">
              <a:spcBef>
                <a:spcPts val="0"/>
              </a:spcBef>
              <a:spcAft>
                <a:spcPts val="0"/>
              </a:spcAft>
              <a:buNone/>
            </a:pPr>
            <a:endParaRPr sz="4500" b="1">
              <a:solidFill>
                <a:srgbClr val="0E3449"/>
              </a:solidFill>
              <a:latin typeface="Inter"/>
              <a:ea typeface="Inter"/>
              <a:cs typeface="Inter"/>
              <a:sym typeface="Inter"/>
            </a:endParaRPr>
          </a:p>
        </p:txBody>
      </p:sp>
      <p:pic>
        <p:nvPicPr>
          <p:cNvPr id="236" name="Google Shape;236;p32"/>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237" name="Google Shape;237;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3"/>
          <p:cNvSpPr txBox="1">
            <a:spLocks noGrp="1"/>
          </p:cNvSpPr>
          <p:nvPr>
            <p:ph type="title"/>
          </p:nvPr>
        </p:nvSpPr>
        <p:spPr>
          <a:xfrm>
            <a:off x="944725" y="445025"/>
            <a:ext cx="788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STREAMLIT</a:t>
            </a:r>
            <a:endParaRPr/>
          </a:p>
        </p:txBody>
      </p:sp>
      <p:sp>
        <p:nvSpPr>
          <p:cNvPr id="243" name="Google Shape;243;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t>21</a:t>
            </a:fld>
            <a:endParaRPr/>
          </a:p>
        </p:txBody>
      </p:sp>
      <p:pic>
        <p:nvPicPr>
          <p:cNvPr id="244" name="Google Shape;244;p33"/>
          <p:cNvPicPr preferRelativeResize="0"/>
          <p:nvPr/>
        </p:nvPicPr>
        <p:blipFill>
          <a:blip r:embed="rId3">
            <a:alphaModFix/>
          </a:blip>
          <a:stretch>
            <a:fillRect/>
          </a:stretch>
        </p:blipFill>
        <p:spPr>
          <a:xfrm>
            <a:off x="248725" y="538427"/>
            <a:ext cx="576900" cy="385904"/>
          </a:xfrm>
          <a:prstGeom prst="rect">
            <a:avLst/>
          </a:prstGeom>
          <a:noFill/>
          <a:ln>
            <a:noFill/>
          </a:ln>
        </p:spPr>
      </p:pic>
      <p:sp>
        <p:nvSpPr>
          <p:cNvPr id="245" name="Google Shape;245;p33"/>
          <p:cNvSpPr txBox="1"/>
          <p:nvPr/>
        </p:nvSpPr>
        <p:spPr>
          <a:xfrm>
            <a:off x="188950" y="1312100"/>
            <a:ext cx="30000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t>    [ User ] </a:t>
            </a:r>
            <a:endParaRPr/>
          </a:p>
          <a:p>
            <a:pPr marL="0" lvl="0" indent="0" algn="l" rtl="0">
              <a:spcBef>
                <a:spcPts val="0"/>
              </a:spcBef>
              <a:spcAft>
                <a:spcPts val="0"/>
              </a:spcAft>
              <a:buNone/>
            </a:pPr>
            <a:r>
              <a:rPr lang="fr"/>
              <a:t>       ↓</a:t>
            </a:r>
            <a:endParaRPr/>
          </a:p>
          <a:p>
            <a:pPr marL="0" lvl="0" indent="0" algn="l" rtl="0">
              <a:spcBef>
                <a:spcPts val="0"/>
              </a:spcBef>
              <a:spcAft>
                <a:spcPts val="0"/>
              </a:spcAft>
              <a:buNone/>
            </a:pPr>
            <a:r>
              <a:rPr lang="fr"/>
              <a:t> ┌───────────────┐</a:t>
            </a:r>
            <a:endParaRPr/>
          </a:p>
          <a:p>
            <a:pPr marL="0" lvl="0" indent="0" algn="l" rtl="0">
              <a:spcBef>
                <a:spcPts val="0"/>
              </a:spcBef>
              <a:spcAft>
                <a:spcPts val="0"/>
              </a:spcAft>
              <a:buNone/>
            </a:pPr>
            <a:r>
              <a:rPr lang="fr"/>
              <a:t> │ Streamlit App │   ← `app.py`</a:t>
            </a:r>
            <a:endParaRPr/>
          </a:p>
          <a:p>
            <a:pPr marL="0" lvl="0" indent="0" algn="l" rtl="0">
              <a:spcBef>
                <a:spcPts val="0"/>
              </a:spcBef>
              <a:spcAft>
                <a:spcPts val="0"/>
              </a:spcAft>
              <a:buNone/>
            </a:pPr>
            <a:r>
              <a:rPr lang="fr"/>
              <a:t> │  User Interface│</a:t>
            </a:r>
            <a:endParaRPr/>
          </a:p>
          <a:p>
            <a:pPr marL="0" lvl="0" indent="0" algn="l" rtl="0">
              <a:spcBef>
                <a:spcPts val="0"/>
              </a:spcBef>
              <a:spcAft>
                <a:spcPts val="0"/>
              </a:spcAft>
              <a:buNone/>
            </a:pPr>
            <a:r>
              <a:rPr lang="fr"/>
              <a:t> └───────────────┘</a:t>
            </a:r>
            <a:endParaRPr/>
          </a:p>
          <a:p>
            <a:pPr marL="0" lvl="0" indent="0" algn="l" rtl="0">
              <a:spcBef>
                <a:spcPts val="0"/>
              </a:spcBef>
              <a:spcAft>
                <a:spcPts val="0"/>
              </a:spcAft>
              <a:buNone/>
            </a:pPr>
            <a:r>
              <a:rPr lang="fr"/>
              <a:t>       ↓ calls</a:t>
            </a:r>
            <a:endParaRPr/>
          </a:p>
          <a:p>
            <a:pPr marL="0" lvl="0" indent="0" algn="l" rtl="0">
              <a:spcBef>
                <a:spcPts val="0"/>
              </a:spcBef>
              <a:spcAft>
                <a:spcPts val="0"/>
              </a:spcAft>
              <a:buNone/>
            </a:pPr>
            <a:r>
              <a:rPr lang="fr"/>
              <a:t> ┌───────────────┐</a:t>
            </a:r>
            <a:endParaRPr/>
          </a:p>
          <a:p>
            <a:pPr marL="0" lvl="0" indent="0" algn="l" rtl="0">
              <a:spcBef>
                <a:spcPts val="0"/>
              </a:spcBef>
              <a:spcAft>
                <a:spcPts val="0"/>
              </a:spcAft>
              <a:buNone/>
            </a:pPr>
            <a:r>
              <a:rPr lang="fr"/>
              <a:t> │   FastAPI     │   ← `main.py`</a:t>
            </a:r>
            <a:endParaRPr/>
          </a:p>
          <a:p>
            <a:pPr marL="0" lvl="0" indent="0" algn="l" rtl="0">
              <a:spcBef>
                <a:spcPts val="0"/>
              </a:spcBef>
              <a:spcAft>
                <a:spcPts val="0"/>
              </a:spcAft>
              <a:buNone/>
            </a:pPr>
            <a:r>
              <a:rPr lang="fr"/>
              <a:t> │   ML backend  │</a:t>
            </a:r>
            <a:endParaRPr/>
          </a:p>
          <a:p>
            <a:pPr marL="0" lvl="0" indent="0" algn="l" rtl="0">
              <a:spcBef>
                <a:spcPts val="0"/>
              </a:spcBef>
              <a:spcAft>
                <a:spcPts val="0"/>
              </a:spcAft>
              <a:buNone/>
            </a:pPr>
            <a:r>
              <a:rPr lang="fr"/>
              <a:t> └───────────────┘</a:t>
            </a:r>
            <a:endParaRPr/>
          </a:p>
          <a:p>
            <a:pPr marL="0" lvl="0" indent="0" algn="l" rtl="0">
              <a:spcBef>
                <a:spcPts val="0"/>
              </a:spcBef>
              <a:spcAft>
                <a:spcPts val="0"/>
              </a:spcAft>
              <a:buNone/>
            </a:pPr>
            <a:r>
              <a:rPr lang="fr"/>
              <a:t>       ↓</a:t>
            </a:r>
            <a:endParaRPr/>
          </a:p>
          <a:p>
            <a:pPr marL="0" lvl="0" indent="0" algn="l" rtl="0">
              <a:spcBef>
                <a:spcPts val="0"/>
              </a:spcBef>
              <a:spcAft>
                <a:spcPts val="0"/>
              </a:spcAft>
              <a:buNone/>
            </a:pPr>
            <a:r>
              <a:rPr lang="fr"/>
              <a:t>   Prediction (€/m²)</a:t>
            </a:r>
            <a:endParaRPr/>
          </a:p>
          <a:p>
            <a:pPr marL="0" lvl="0" indent="0" algn="l" rtl="0">
              <a:spcBef>
                <a:spcPts val="0"/>
              </a:spcBef>
              <a:spcAft>
                <a:spcPts val="0"/>
              </a:spcAft>
              <a:buNone/>
            </a:pPr>
            <a:endParaRPr/>
          </a:p>
        </p:txBody>
      </p:sp>
      <p:sp>
        <p:nvSpPr>
          <p:cNvPr id="246" name="Google Shape;246;p33"/>
          <p:cNvSpPr txBox="1"/>
          <p:nvPr/>
        </p:nvSpPr>
        <p:spPr>
          <a:xfrm>
            <a:off x="5472450" y="4377225"/>
            <a:ext cx="3000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100" b="1">
                <a:solidFill>
                  <a:schemeClr val="dk1"/>
                </a:solidFill>
              </a:rPr>
              <a:t>📁 GitHub Repository</a:t>
            </a:r>
            <a:endParaRPr sz="1100" b="1">
              <a:solidFill>
                <a:schemeClr val="dk1"/>
              </a:solidFill>
            </a:endParaRPr>
          </a:p>
          <a:p>
            <a:pPr marL="0" lvl="0" indent="0" algn="l" rtl="0">
              <a:spcBef>
                <a:spcPts val="0"/>
              </a:spcBef>
              <a:spcAft>
                <a:spcPts val="0"/>
              </a:spcAft>
              <a:buNone/>
            </a:pPr>
            <a:r>
              <a:rPr lang="fr" sz="1100">
                <a:solidFill>
                  <a:schemeClr val="dk1"/>
                </a:solidFill>
              </a:rPr>
              <a:t>🔗</a:t>
            </a:r>
            <a:r>
              <a:rPr lang="fr" sz="1100">
                <a:solidFill>
                  <a:schemeClr val="dk1"/>
                </a:solidFill>
                <a:uFill>
                  <a:noFill/>
                </a:uFill>
                <a:hlinkClick r:id="rId4">
                  <a:extLst>
                    <a:ext uri="{A12FA001-AC4F-418D-AE19-62706E023703}">
                      <ahyp:hlinkClr xmlns:ahyp="http://schemas.microsoft.com/office/drawing/2018/hyperlinkcolor" val="tx"/>
                    </a:ext>
                  </a:extLst>
                </a:hlinkClick>
              </a:rPr>
              <a:t> </a:t>
            </a:r>
            <a:r>
              <a:rPr lang="fr" sz="1100" u="sng">
                <a:solidFill>
                  <a:schemeClr val="hlink"/>
                </a:solidFill>
                <a:hlinkClick r:id="rId4"/>
              </a:rPr>
              <a:t>github.com/marinedde/smartinvest</a:t>
            </a:r>
            <a:endParaRPr/>
          </a:p>
        </p:txBody>
      </p:sp>
      <p:sp>
        <p:nvSpPr>
          <p:cNvPr id="247" name="Google Shape;247;p33"/>
          <p:cNvSpPr txBox="1"/>
          <p:nvPr/>
        </p:nvSpPr>
        <p:spPr>
          <a:xfrm>
            <a:off x="2855200" y="1807725"/>
            <a:ext cx="3000000" cy="206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100" b="1">
                <a:solidFill>
                  <a:schemeClr val="dk1"/>
                </a:solidFill>
              </a:rPr>
              <a:t>🖥️ Files overview</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fr" sz="1100">
                <a:solidFill>
                  <a:srgbClr val="188038"/>
                </a:solidFill>
                <a:latin typeface="Roboto Mono"/>
                <a:ea typeface="Roboto Mono"/>
                <a:cs typeface="Roboto Mono"/>
                <a:sym typeface="Roboto Mono"/>
              </a:rPr>
              <a:t>app.py</a:t>
            </a:r>
            <a:r>
              <a:rPr lang="fr" sz="1100">
                <a:solidFill>
                  <a:schemeClr val="dk1"/>
                </a:solidFill>
              </a:rPr>
              <a:t> → Streamlit interface (user inputs, charts, results)</a:t>
            </a:r>
            <a:br>
              <a:rPr lang="fr"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fr" sz="1100">
                <a:solidFill>
                  <a:srgbClr val="188038"/>
                </a:solidFill>
                <a:latin typeface="Roboto Mono"/>
                <a:ea typeface="Roboto Mono"/>
                <a:cs typeface="Roboto Mono"/>
                <a:sym typeface="Roboto Mono"/>
              </a:rPr>
              <a:t>main.py</a:t>
            </a:r>
            <a:r>
              <a:rPr lang="fr" sz="1100">
                <a:solidFill>
                  <a:schemeClr val="dk1"/>
                </a:solidFill>
              </a:rPr>
              <a:t> → FastAPI backend (loads model, returns predictions)</a:t>
            </a:r>
            <a:br>
              <a:rPr lang="fr"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fr" sz="1100">
                <a:solidFill>
                  <a:srgbClr val="188038"/>
                </a:solidFill>
                <a:latin typeface="Roboto Mono"/>
                <a:ea typeface="Roboto Mono"/>
                <a:cs typeface="Roboto Mono"/>
                <a:sym typeface="Roboto Mono"/>
              </a:rPr>
              <a:t>model.pkl</a:t>
            </a:r>
            <a:r>
              <a:rPr lang="fr" sz="1100">
                <a:solidFill>
                  <a:schemeClr val="dk1"/>
                </a:solidFill>
              </a:rPr>
              <a:t> → Final XGBoost model (MAE = 1596 €/m²)</a:t>
            </a:r>
            <a:endParaRPr sz="1100">
              <a:solidFill>
                <a:schemeClr val="dk1"/>
              </a:solidFill>
            </a:endParaRPr>
          </a:p>
        </p:txBody>
      </p:sp>
      <p:sp>
        <p:nvSpPr>
          <p:cNvPr id="248" name="Google Shape;248;p33"/>
          <p:cNvSpPr txBox="1"/>
          <p:nvPr/>
        </p:nvSpPr>
        <p:spPr>
          <a:xfrm>
            <a:off x="5962300" y="1993863"/>
            <a:ext cx="30000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t>📂 App path: `smartinvest_app/app.py`</a:t>
            </a:r>
            <a:endParaRPr/>
          </a:p>
          <a:p>
            <a:pPr marL="0" lvl="0" indent="0" algn="l" rtl="0">
              <a:spcBef>
                <a:spcPts val="0"/>
              </a:spcBef>
              <a:spcAft>
                <a:spcPts val="0"/>
              </a:spcAft>
              <a:buNone/>
            </a:pPr>
            <a:endParaRPr/>
          </a:p>
          <a:p>
            <a:pPr marL="0" lvl="0" indent="0" algn="l" rtl="0">
              <a:spcBef>
                <a:spcPts val="0"/>
              </a:spcBef>
              <a:spcAft>
                <a:spcPts val="0"/>
              </a:spcAft>
              <a:buNone/>
            </a:pPr>
            <a:r>
              <a:rPr lang="fr"/>
              <a:t>🏃‍♀️ To run:</a:t>
            </a:r>
            <a:endParaRPr/>
          </a:p>
          <a:p>
            <a:pPr marL="0" lvl="0" indent="0" algn="l" rtl="0">
              <a:spcBef>
                <a:spcPts val="0"/>
              </a:spcBef>
              <a:spcAft>
                <a:spcPts val="0"/>
              </a:spcAft>
              <a:buNone/>
            </a:pPr>
            <a:r>
              <a:rPr lang="fr"/>
              <a:t>```bash</a:t>
            </a:r>
            <a:endParaRPr/>
          </a:p>
          <a:p>
            <a:pPr marL="0" lvl="0" indent="0" algn="l" rtl="0">
              <a:spcBef>
                <a:spcPts val="0"/>
              </a:spcBef>
              <a:spcAft>
                <a:spcPts val="0"/>
              </a:spcAft>
              <a:buNone/>
            </a:pPr>
            <a:r>
              <a:rPr lang="fr"/>
              <a:t>streamlit run smartinvest_app/app.py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4"/>
          <p:cNvSpPr txBox="1">
            <a:spLocks noGrp="1"/>
          </p:cNvSpPr>
          <p:nvPr>
            <p:ph type="title"/>
          </p:nvPr>
        </p:nvSpPr>
        <p:spPr>
          <a:xfrm>
            <a:off x="944725" y="445025"/>
            <a:ext cx="788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STREAMLIT</a:t>
            </a:r>
            <a:endParaRPr/>
          </a:p>
        </p:txBody>
      </p:sp>
      <p:sp>
        <p:nvSpPr>
          <p:cNvPr id="254" name="Google Shape;254;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t>22</a:t>
            </a:fld>
            <a:endParaRPr/>
          </a:p>
        </p:txBody>
      </p:sp>
      <p:pic>
        <p:nvPicPr>
          <p:cNvPr id="255" name="Google Shape;255;p34"/>
          <p:cNvPicPr preferRelativeResize="0"/>
          <p:nvPr/>
        </p:nvPicPr>
        <p:blipFill>
          <a:blip r:embed="rId3">
            <a:alphaModFix/>
          </a:blip>
          <a:stretch>
            <a:fillRect/>
          </a:stretch>
        </p:blipFill>
        <p:spPr>
          <a:xfrm>
            <a:off x="248725" y="538427"/>
            <a:ext cx="576900" cy="385904"/>
          </a:xfrm>
          <a:prstGeom prst="rect">
            <a:avLst/>
          </a:prstGeom>
          <a:noFill/>
          <a:ln>
            <a:noFill/>
          </a:ln>
        </p:spPr>
      </p:pic>
      <p:pic>
        <p:nvPicPr>
          <p:cNvPr id="256" name="Google Shape;256;p34" title="Capture d’écran 2025-07-30 à 21.22.33.png"/>
          <p:cNvPicPr preferRelativeResize="0"/>
          <p:nvPr/>
        </p:nvPicPr>
        <p:blipFill>
          <a:blip r:embed="rId4">
            <a:alphaModFix/>
          </a:blip>
          <a:stretch>
            <a:fillRect/>
          </a:stretch>
        </p:blipFill>
        <p:spPr>
          <a:xfrm>
            <a:off x="435800" y="1107150"/>
            <a:ext cx="7936471" cy="382097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5"/>
          <p:cNvSpPr txBox="1">
            <a:spLocks noGrp="1"/>
          </p:cNvSpPr>
          <p:nvPr>
            <p:ph type="title"/>
          </p:nvPr>
        </p:nvSpPr>
        <p:spPr>
          <a:xfrm>
            <a:off x="944725" y="445025"/>
            <a:ext cx="788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STREAMLIT</a:t>
            </a:r>
            <a:endParaRPr/>
          </a:p>
        </p:txBody>
      </p:sp>
      <p:sp>
        <p:nvSpPr>
          <p:cNvPr id="262" name="Google Shape;262;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t>23</a:t>
            </a:fld>
            <a:endParaRPr/>
          </a:p>
        </p:txBody>
      </p:sp>
      <p:pic>
        <p:nvPicPr>
          <p:cNvPr id="263" name="Google Shape;263;p35"/>
          <p:cNvPicPr preferRelativeResize="0"/>
          <p:nvPr/>
        </p:nvPicPr>
        <p:blipFill>
          <a:blip r:embed="rId3">
            <a:alphaModFix/>
          </a:blip>
          <a:stretch>
            <a:fillRect/>
          </a:stretch>
        </p:blipFill>
        <p:spPr>
          <a:xfrm>
            <a:off x="248725" y="538427"/>
            <a:ext cx="576900" cy="385904"/>
          </a:xfrm>
          <a:prstGeom prst="rect">
            <a:avLst/>
          </a:prstGeom>
          <a:noFill/>
          <a:ln>
            <a:noFill/>
          </a:ln>
        </p:spPr>
      </p:pic>
      <p:pic>
        <p:nvPicPr>
          <p:cNvPr id="264" name="Google Shape;264;p35" title="Capture d’écran 2025-07-30 à 21.22.56.png"/>
          <p:cNvPicPr preferRelativeResize="0"/>
          <p:nvPr/>
        </p:nvPicPr>
        <p:blipFill>
          <a:blip r:embed="rId4">
            <a:alphaModFix/>
          </a:blip>
          <a:stretch>
            <a:fillRect/>
          </a:stretch>
        </p:blipFill>
        <p:spPr>
          <a:xfrm>
            <a:off x="729725" y="1017725"/>
            <a:ext cx="6240248" cy="3899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6"/>
          <p:cNvSpPr txBox="1">
            <a:spLocks noGrp="1"/>
          </p:cNvSpPr>
          <p:nvPr>
            <p:ph type="title"/>
          </p:nvPr>
        </p:nvSpPr>
        <p:spPr>
          <a:xfrm>
            <a:off x="944725" y="445025"/>
            <a:ext cx="788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STREAMLIT</a:t>
            </a:r>
            <a:endParaRPr/>
          </a:p>
        </p:txBody>
      </p:sp>
      <p:sp>
        <p:nvSpPr>
          <p:cNvPr id="270" name="Google Shape;270;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t>24</a:t>
            </a:fld>
            <a:endParaRPr/>
          </a:p>
        </p:txBody>
      </p:sp>
      <p:pic>
        <p:nvPicPr>
          <p:cNvPr id="271" name="Google Shape;271;p36"/>
          <p:cNvPicPr preferRelativeResize="0"/>
          <p:nvPr/>
        </p:nvPicPr>
        <p:blipFill>
          <a:blip r:embed="rId3">
            <a:alphaModFix/>
          </a:blip>
          <a:stretch>
            <a:fillRect/>
          </a:stretch>
        </p:blipFill>
        <p:spPr>
          <a:xfrm>
            <a:off x="248725" y="538427"/>
            <a:ext cx="576900" cy="385904"/>
          </a:xfrm>
          <a:prstGeom prst="rect">
            <a:avLst/>
          </a:prstGeom>
          <a:noFill/>
          <a:ln>
            <a:noFill/>
          </a:ln>
        </p:spPr>
      </p:pic>
      <p:pic>
        <p:nvPicPr>
          <p:cNvPr id="272" name="Google Shape;272;p36" title="Capture d’écran 2025-07-30 à 21.23.51.png"/>
          <p:cNvPicPr preferRelativeResize="0"/>
          <p:nvPr/>
        </p:nvPicPr>
        <p:blipFill>
          <a:blip r:embed="rId4">
            <a:alphaModFix/>
          </a:blip>
          <a:stretch>
            <a:fillRect/>
          </a:stretch>
        </p:blipFill>
        <p:spPr>
          <a:xfrm>
            <a:off x="740225" y="1017725"/>
            <a:ext cx="6461901" cy="382097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7"/>
          <p:cNvSpPr txBox="1">
            <a:spLocks noGrp="1"/>
          </p:cNvSpPr>
          <p:nvPr>
            <p:ph type="title"/>
          </p:nvPr>
        </p:nvSpPr>
        <p:spPr>
          <a:xfrm>
            <a:off x="847050" y="203600"/>
            <a:ext cx="804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Real Market Validation</a:t>
            </a:r>
            <a:endParaRPr/>
          </a:p>
        </p:txBody>
      </p:sp>
      <p:sp>
        <p:nvSpPr>
          <p:cNvPr id="278" name="Google Shape;278;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t>25</a:t>
            </a:fld>
            <a:endParaRPr/>
          </a:p>
        </p:txBody>
      </p:sp>
      <p:pic>
        <p:nvPicPr>
          <p:cNvPr id="279" name="Google Shape;279;p37"/>
          <p:cNvPicPr preferRelativeResize="0"/>
          <p:nvPr/>
        </p:nvPicPr>
        <p:blipFill>
          <a:blip r:embed="rId3">
            <a:alphaModFix/>
          </a:blip>
          <a:stretch>
            <a:fillRect/>
          </a:stretch>
        </p:blipFill>
        <p:spPr>
          <a:xfrm>
            <a:off x="217225" y="297002"/>
            <a:ext cx="576900" cy="385904"/>
          </a:xfrm>
          <a:prstGeom prst="rect">
            <a:avLst/>
          </a:prstGeom>
          <a:noFill/>
          <a:ln>
            <a:noFill/>
          </a:ln>
        </p:spPr>
      </p:pic>
      <p:pic>
        <p:nvPicPr>
          <p:cNvPr id="280" name="Google Shape;280;p37" title="Capture d’écran 2025-07-30 à 08.20.58.png"/>
          <p:cNvPicPr preferRelativeResize="0"/>
          <p:nvPr/>
        </p:nvPicPr>
        <p:blipFill>
          <a:blip r:embed="rId4">
            <a:alphaModFix/>
          </a:blip>
          <a:stretch>
            <a:fillRect/>
          </a:stretch>
        </p:blipFill>
        <p:spPr>
          <a:xfrm>
            <a:off x="152400" y="2608900"/>
            <a:ext cx="8686023" cy="2054325"/>
          </a:xfrm>
          <a:prstGeom prst="rect">
            <a:avLst/>
          </a:prstGeom>
          <a:noFill/>
          <a:ln>
            <a:noFill/>
          </a:ln>
        </p:spPr>
      </p:pic>
      <p:sp>
        <p:nvSpPr>
          <p:cNvPr id="281" name="Google Shape;281;p37"/>
          <p:cNvSpPr txBox="1"/>
          <p:nvPr/>
        </p:nvSpPr>
        <p:spPr>
          <a:xfrm>
            <a:off x="264025" y="748150"/>
            <a:ext cx="8291100" cy="179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fr" sz="1700" b="1">
                <a:solidFill>
                  <a:schemeClr val="dk1"/>
                </a:solidFill>
              </a:rPr>
              <a:t>🎯</a:t>
            </a:r>
            <a:r>
              <a:rPr lang="fr" sz="1200" b="1">
                <a:solidFill>
                  <a:schemeClr val="dk1"/>
                </a:solidFill>
              </a:rPr>
              <a:t> TESTED ON LIVE LISTINGS</a:t>
            </a:r>
            <a:endParaRPr sz="1200" b="1">
              <a:solidFill>
                <a:schemeClr val="dk1"/>
              </a:solidFill>
            </a:endParaRPr>
          </a:p>
          <a:p>
            <a:pPr marL="0" lvl="0" indent="0" algn="l" rtl="0">
              <a:lnSpc>
                <a:spcPct val="115000"/>
              </a:lnSpc>
              <a:spcBef>
                <a:spcPts val="1200"/>
              </a:spcBef>
              <a:spcAft>
                <a:spcPts val="0"/>
              </a:spcAft>
              <a:buNone/>
            </a:pPr>
            <a:r>
              <a:rPr lang="fr" sz="1100" b="1">
                <a:solidFill>
                  <a:schemeClr val="dk1"/>
                </a:solidFill>
              </a:rPr>
              <a:t>Method</a:t>
            </a:r>
            <a:r>
              <a:rPr lang="fr" sz="1100">
                <a:solidFill>
                  <a:schemeClr val="dk1"/>
                </a:solidFill>
              </a:rPr>
              <a:t>: 5 real apartments from LeBonCoin, SeLoger, PAP, Orpi</a:t>
            </a:r>
            <a:endParaRPr sz="1100">
              <a:solidFill>
                <a:schemeClr val="dk1"/>
              </a:solidFill>
            </a:endParaRPr>
          </a:p>
          <a:p>
            <a:pPr marL="0" lvl="0" indent="0" algn="l" rtl="0">
              <a:lnSpc>
                <a:spcPct val="115000"/>
              </a:lnSpc>
              <a:spcBef>
                <a:spcPts val="1800"/>
              </a:spcBef>
              <a:spcAft>
                <a:spcPts val="0"/>
              </a:spcAft>
              <a:buNone/>
            </a:pPr>
            <a:r>
              <a:rPr lang="fr" sz="1200" b="1">
                <a:solidFill>
                  <a:schemeClr val="dk1"/>
                </a:solidFill>
              </a:rPr>
              <a:t>📊 PERFORMANCE RESULTS</a:t>
            </a:r>
            <a:endParaRPr sz="1200" b="1">
              <a:solidFill>
                <a:schemeClr val="dk1"/>
              </a:solidFill>
            </a:endParaRPr>
          </a:p>
          <a:p>
            <a:pPr marL="0" lvl="0" indent="0" algn="l" rtl="0">
              <a:lnSpc>
                <a:spcPct val="115000"/>
              </a:lnSpc>
              <a:spcBef>
                <a:spcPts val="1200"/>
              </a:spcBef>
              <a:spcAft>
                <a:spcPts val="1200"/>
              </a:spcAft>
              <a:buNone/>
            </a:pPr>
            <a:r>
              <a:rPr lang="fr" sz="1100" b="1">
                <a:solidFill>
                  <a:schemeClr val="dk1"/>
                </a:solidFill>
              </a:rPr>
              <a:t>Average error</a:t>
            </a:r>
            <a:r>
              <a:rPr lang="fr" sz="1100">
                <a:solidFill>
                  <a:schemeClr val="dk1"/>
                </a:solidFill>
              </a:rPr>
              <a:t>: 2,958 €/m² (vs 1,596 training) • </a:t>
            </a:r>
            <a:r>
              <a:rPr lang="fr" sz="1100" b="1">
                <a:solidFill>
                  <a:schemeClr val="dk1"/>
                </a:solidFill>
              </a:rPr>
              <a:t>Success rate (±20%)</a:t>
            </a:r>
            <a:r>
              <a:rPr lang="fr" sz="1100">
                <a:solidFill>
                  <a:schemeClr val="dk1"/>
                </a:solidFill>
              </a:rPr>
              <a:t>: 40% excellent predictions • </a:t>
            </a:r>
            <a:r>
              <a:rPr lang="fr" sz="1100" b="1">
                <a:solidFill>
                  <a:schemeClr val="dk1"/>
                </a:solidFill>
              </a:rPr>
              <a:t>Reliability</a:t>
            </a:r>
            <a:r>
              <a:rPr lang="fr" sz="1100">
                <a:solidFill>
                  <a:schemeClr val="dk1"/>
                </a:solidFill>
              </a:rPr>
              <a:t>: 100% realistic estimates • </a:t>
            </a:r>
            <a:r>
              <a:rPr lang="fr" sz="1100" b="1">
                <a:solidFill>
                  <a:schemeClr val="dk1"/>
                </a:solidFill>
              </a:rPr>
              <a:t>Best case</a:t>
            </a:r>
            <a:r>
              <a:rPr lang="fr" sz="1100">
                <a:solidFill>
                  <a:schemeClr val="dk1"/>
                </a:solidFill>
              </a:rPr>
              <a:t>: 3.5% error (11th district)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8"/>
          <p:cNvSpPr txBox="1">
            <a:spLocks noGrp="1"/>
          </p:cNvSpPr>
          <p:nvPr>
            <p:ph type="title"/>
          </p:nvPr>
        </p:nvSpPr>
        <p:spPr>
          <a:xfrm>
            <a:off x="847050" y="203600"/>
            <a:ext cx="804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Real Market Validation</a:t>
            </a:r>
            <a:endParaRPr/>
          </a:p>
        </p:txBody>
      </p:sp>
      <p:sp>
        <p:nvSpPr>
          <p:cNvPr id="287" name="Google Shape;287;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t>26</a:t>
            </a:fld>
            <a:endParaRPr/>
          </a:p>
        </p:txBody>
      </p:sp>
      <p:pic>
        <p:nvPicPr>
          <p:cNvPr id="288" name="Google Shape;288;p38"/>
          <p:cNvPicPr preferRelativeResize="0"/>
          <p:nvPr/>
        </p:nvPicPr>
        <p:blipFill>
          <a:blip r:embed="rId3">
            <a:alphaModFix/>
          </a:blip>
          <a:stretch>
            <a:fillRect/>
          </a:stretch>
        </p:blipFill>
        <p:spPr>
          <a:xfrm>
            <a:off x="217225" y="297002"/>
            <a:ext cx="576900" cy="385904"/>
          </a:xfrm>
          <a:prstGeom prst="rect">
            <a:avLst/>
          </a:prstGeom>
          <a:noFill/>
          <a:ln>
            <a:noFill/>
          </a:ln>
        </p:spPr>
      </p:pic>
      <p:pic>
        <p:nvPicPr>
          <p:cNvPr id="289" name="Google Shape;289;p38" title="IMG_8118.jpg"/>
          <p:cNvPicPr preferRelativeResize="0"/>
          <p:nvPr/>
        </p:nvPicPr>
        <p:blipFill>
          <a:blip r:embed="rId4">
            <a:alphaModFix/>
          </a:blip>
          <a:stretch>
            <a:fillRect/>
          </a:stretch>
        </p:blipFill>
        <p:spPr>
          <a:xfrm>
            <a:off x="4933575" y="0"/>
            <a:ext cx="3768401" cy="4917625"/>
          </a:xfrm>
          <a:prstGeom prst="rect">
            <a:avLst/>
          </a:prstGeom>
          <a:noFill/>
          <a:ln>
            <a:noFill/>
          </a:ln>
        </p:spPr>
      </p:pic>
      <p:pic>
        <p:nvPicPr>
          <p:cNvPr id="290" name="Google Shape;290;p38" title="IMG_8119.jpg"/>
          <p:cNvPicPr preferRelativeResize="0"/>
          <p:nvPr/>
        </p:nvPicPr>
        <p:blipFill>
          <a:blip r:embed="rId5">
            <a:alphaModFix/>
          </a:blip>
          <a:stretch>
            <a:fillRect/>
          </a:stretch>
        </p:blipFill>
        <p:spPr>
          <a:xfrm>
            <a:off x="141900" y="682900"/>
            <a:ext cx="4450325" cy="3229369"/>
          </a:xfrm>
          <a:prstGeom prst="rect">
            <a:avLst/>
          </a:prstGeom>
          <a:noFill/>
          <a:ln>
            <a:noFill/>
          </a:ln>
        </p:spPr>
      </p:pic>
      <p:pic>
        <p:nvPicPr>
          <p:cNvPr id="291" name="Google Shape;291;p38" title="IMG_8121.jpg"/>
          <p:cNvPicPr preferRelativeResize="0"/>
          <p:nvPr/>
        </p:nvPicPr>
        <p:blipFill>
          <a:blip r:embed="rId6">
            <a:alphaModFix/>
          </a:blip>
          <a:stretch>
            <a:fillRect/>
          </a:stretch>
        </p:blipFill>
        <p:spPr>
          <a:xfrm>
            <a:off x="42150" y="3991478"/>
            <a:ext cx="4817775" cy="92614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9"/>
          <p:cNvSpPr txBox="1">
            <a:spLocks noGrp="1"/>
          </p:cNvSpPr>
          <p:nvPr>
            <p:ph type="ctrTitle" idx="4294967295"/>
          </p:nvPr>
        </p:nvSpPr>
        <p:spPr>
          <a:xfrm>
            <a:off x="1192680" y="403300"/>
            <a:ext cx="7698300" cy="5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500">
                <a:solidFill>
                  <a:srgbClr val="0E3449"/>
                </a:solidFill>
                <a:latin typeface="Inter SemiBold"/>
                <a:ea typeface="Inter SemiBold"/>
                <a:cs typeface="Inter SemiBold"/>
                <a:sym typeface="Inter SemiBold"/>
              </a:rPr>
              <a:t>Ideas to improve the model &amp; Conclusions</a:t>
            </a:r>
            <a:endParaRPr sz="2500">
              <a:solidFill>
                <a:srgbClr val="0E3449"/>
              </a:solidFill>
              <a:latin typeface="Inter SemiBold"/>
              <a:ea typeface="Inter SemiBold"/>
              <a:cs typeface="Inter SemiBold"/>
              <a:sym typeface="Inter SemiBold"/>
            </a:endParaRPr>
          </a:p>
        </p:txBody>
      </p:sp>
      <p:pic>
        <p:nvPicPr>
          <p:cNvPr id="297" name="Google Shape;297;p39"/>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298" name="Google Shape;298;p39"/>
          <p:cNvSpPr/>
          <p:nvPr/>
        </p:nvSpPr>
        <p:spPr>
          <a:xfrm>
            <a:off x="10225" y="4892025"/>
            <a:ext cx="9144000" cy="251400"/>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9"/>
          <p:cNvSpPr txBox="1"/>
          <p:nvPr/>
        </p:nvSpPr>
        <p:spPr>
          <a:xfrm>
            <a:off x="463375" y="1245550"/>
            <a:ext cx="8485500" cy="2401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fr" sz="1200" b="1">
                <a:solidFill>
                  <a:srgbClr val="4B5258"/>
                </a:solidFill>
                <a:latin typeface="Inter"/>
                <a:ea typeface="Inter"/>
                <a:cs typeface="Inter"/>
                <a:sym typeface="Inter"/>
              </a:rPr>
              <a:t>Enrich the DB with more information on homes</a:t>
            </a:r>
            <a:endParaRPr sz="1200" b="1">
              <a:solidFill>
                <a:srgbClr val="4B5258"/>
              </a:solidFill>
              <a:latin typeface="Inter"/>
              <a:ea typeface="Inter"/>
              <a:cs typeface="Inter"/>
              <a:sym typeface="Inter"/>
            </a:endParaRPr>
          </a:p>
          <a:p>
            <a:pPr marL="0" marR="0" lvl="0" indent="0" algn="l" rtl="0">
              <a:lnSpc>
                <a:spcPct val="100000"/>
              </a:lnSpc>
              <a:spcBef>
                <a:spcPts val="0"/>
              </a:spcBef>
              <a:spcAft>
                <a:spcPts val="0"/>
              </a:spcAft>
              <a:buNone/>
            </a:pPr>
            <a:endParaRPr sz="1200" b="1">
              <a:solidFill>
                <a:srgbClr val="4B5258"/>
              </a:solidFill>
              <a:latin typeface="Inter"/>
              <a:ea typeface="Inter"/>
              <a:cs typeface="Inter"/>
              <a:sym typeface="Inter"/>
            </a:endParaRPr>
          </a:p>
          <a:p>
            <a:pPr marL="0" marR="0" lvl="0" indent="0" algn="l" rtl="0">
              <a:lnSpc>
                <a:spcPct val="100000"/>
              </a:lnSpc>
              <a:spcBef>
                <a:spcPts val="0"/>
              </a:spcBef>
              <a:spcAft>
                <a:spcPts val="0"/>
              </a:spcAft>
              <a:buNone/>
            </a:pPr>
            <a:r>
              <a:rPr lang="fr" sz="1200">
                <a:solidFill>
                  <a:srgbClr val="4B5258"/>
                </a:solidFill>
                <a:latin typeface="Inter Medium"/>
                <a:ea typeface="Inter Medium"/>
                <a:cs typeface="Inter Medium"/>
                <a:sym typeface="Inter Medium"/>
              </a:rPr>
              <a:t>We know that real estate prices depend on many other factors, that are not in our DB :</a:t>
            </a:r>
            <a:endParaRPr sz="1200">
              <a:solidFill>
                <a:srgbClr val="4B5258"/>
              </a:solidFill>
              <a:latin typeface="Inter Medium"/>
              <a:ea typeface="Inter Medium"/>
              <a:cs typeface="Inter Medium"/>
              <a:sym typeface="Inter Medium"/>
            </a:endParaRPr>
          </a:p>
          <a:p>
            <a:pPr marL="457200" marR="0" lvl="0" indent="-304800" algn="l" rtl="0">
              <a:lnSpc>
                <a:spcPct val="100000"/>
              </a:lnSpc>
              <a:spcBef>
                <a:spcPts val="0"/>
              </a:spcBef>
              <a:spcAft>
                <a:spcPts val="0"/>
              </a:spcAft>
              <a:buClr>
                <a:srgbClr val="4B5258"/>
              </a:buClr>
              <a:buSzPts val="1200"/>
              <a:buFont typeface="Inter Medium"/>
              <a:buChar char="-"/>
            </a:pPr>
            <a:r>
              <a:rPr lang="fr" sz="1200">
                <a:solidFill>
                  <a:srgbClr val="4B5258"/>
                </a:solidFill>
                <a:latin typeface="Inter Medium"/>
                <a:ea typeface="Inter Medium"/>
                <a:cs typeface="Inter Medium"/>
                <a:sym typeface="Inter Medium"/>
              </a:rPr>
              <a:t>The condition of the home (requires construction or not)</a:t>
            </a:r>
            <a:endParaRPr sz="1200">
              <a:solidFill>
                <a:srgbClr val="4B5258"/>
              </a:solidFill>
              <a:latin typeface="Inter Medium"/>
              <a:ea typeface="Inter Medium"/>
              <a:cs typeface="Inter Medium"/>
              <a:sym typeface="Inter Medium"/>
            </a:endParaRPr>
          </a:p>
          <a:p>
            <a:pPr marL="457200" marR="0" lvl="0" indent="-304800" algn="l" rtl="0">
              <a:lnSpc>
                <a:spcPct val="100000"/>
              </a:lnSpc>
              <a:spcBef>
                <a:spcPts val="0"/>
              </a:spcBef>
              <a:spcAft>
                <a:spcPts val="0"/>
              </a:spcAft>
              <a:buClr>
                <a:srgbClr val="4B5258"/>
              </a:buClr>
              <a:buSzPts val="1200"/>
              <a:buFont typeface="Inter Medium"/>
              <a:buChar char="-"/>
            </a:pPr>
            <a:r>
              <a:rPr lang="fr" sz="1200">
                <a:solidFill>
                  <a:srgbClr val="4B5258"/>
                </a:solidFill>
                <a:latin typeface="Inter Medium"/>
                <a:ea typeface="Inter Medium"/>
                <a:cs typeface="Inter Medium"/>
                <a:sym typeface="Inter Medium"/>
              </a:rPr>
              <a:t>Floor</a:t>
            </a:r>
            <a:endParaRPr sz="1200">
              <a:solidFill>
                <a:srgbClr val="4B5258"/>
              </a:solidFill>
              <a:latin typeface="Inter Medium"/>
              <a:ea typeface="Inter Medium"/>
              <a:cs typeface="Inter Medium"/>
              <a:sym typeface="Inter Medium"/>
            </a:endParaRPr>
          </a:p>
          <a:p>
            <a:pPr marL="457200" marR="0" lvl="0" indent="-304800" algn="l" rtl="0">
              <a:lnSpc>
                <a:spcPct val="100000"/>
              </a:lnSpc>
              <a:spcBef>
                <a:spcPts val="0"/>
              </a:spcBef>
              <a:spcAft>
                <a:spcPts val="0"/>
              </a:spcAft>
              <a:buClr>
                <a:srgbClr val="4B5258"/>
              </a:buClr>
              <a:buSzPts val="1200"/>
              <a:buFont typeface="Inter Medium"/>
              <a:buChar char="-"/>
            </a:pPr>
            <a:r>
              <a:rPr lang="fr" sz="1200">
                <a:solidFill>
                  <a:srgbClr val="4B5258"/>
                </a:solidFill>
                <a:latin typeface="Inter Medium"/>
                <a:ea typeface="Inter Medium"/>
                <a:cs typeface="Inter Medium"/>
                <a:sym typeface="Inter Medium"/>
              </a:rPr>
              <a:t>Balcony / Terrace</a:t>
            </a:r>
            <a:endParaRPr sz="1200">
              <a:solidFill>
                <a:srgbClr val="4B5258"/>
              </a:solidFill>
              <a:latin typeface="Inter Medium"/>
              <a:ea typeface="Inter Medium"/>
              <a:cs typeface="Inter Medium"/>
              <a:sym typeface="Inter Medium"/>
            </a:endParaRPr>
          </a:p>
          <a:p>
            <a:pPr marL="457200" marR="0" lvl="0" indent="-304800" algn="l" rtl="0">
              <a:lnSpc>
                <a:spcPct val="100000"/>
              </a:lnSpc>
              <a:spcBef>
                <a:spcPts val="0"/>
              </a:spcBef>
              <a:spcAft>
                <a:spcPts val="0"/>
              </a:spcAft>
              <a:buClr>
                <a:srgbClr val="4B5258"/>
              </a:buClr>
              <a:buSzPts val="1200"/>
              <a:buFont typeface="Inter Medium"/>
              <a:buChar char="-"/>
            </a:pPr>
            <a:r>
              <a:rPr lang="fr" sz="1200">
                <a:solidFill>
                  <a:srgbClr val="4B5258"/>
                </a:solidFill>
                <a:latin typeface="Inter Medium"/>
                <a:ea typeface="Inter Medium"/>
                <a:cs typeface="Inter Medium"/>
                <a:sym typeface="Inter Medium"/>
              </a:rPr>
              <a:t>View</a:t>
            </a:r>
            <a:endParaRPr sz="1200">
              <a:solidFill>
                <a:srgbClr val="4B5258"/>
              </a:solidFill>
              <a:latin typeface="Inter Medium"/>
              <a:ea typeface="Inter Medium"/>
              <a:cs typeface="Inter Medium"/>
              <a:sym typeface="Inter Medium"/>
            </a:endParaRPr>
          </a:p>
          <a:p>
            <a:pPr marL="457200" marR="0" lvl="0" indent="-304800" algn="l" rtl="0">
              <a:lnSpc>
                <a:spcPct val="100000"/>
              </a:lnSpc>
              <a:spcBef>
                <a:spcPts val="0"/>
              </a:spcBef>
              <a:spcAft>
                <a:spcPts val="0"/>
              </a:spcAft>
              <a:buClr>
                <a:srgbClr val="4B5258"/>
              </a:buClr>
              <a:buSzPts val="1200"/>
              <a:buFont typeface="Inter Medium"/>
              <a:buChar char="-"/>
            </a:pPr>
            <a:r>
              <a:rPr lang="fr" sz="1200">
                <a:solidFill>
                  <a:srgbClr val="4B5258"/>
                </a:solidFill>
                <a:latin typeface="Inter Medium"/>
                <a:ea typeface="Inter Medium"/>
                <a:cs typeface="Inter Medium"/>
                <a:sym typeface="Inter Medium"/>
              </a:rPr>
              <a:t>Negotiation</a:t>
            </a:r>
            <a:endParaRPr sz="1200">
              <a:solidFill>
                <a:srgbClr val="4B5258"/>
              </a:solidFill>
              <a:latin typeface="Inter Medium"/>
              <a:ea typeface="Inter Medium"/>
              <a:cs typeface="Inter Medium"/>
              <a:sym typeface="Inter Medium"/>
            </a:endParaRPr>
          </a:p>
          <a:p>
            <a:pPr marL="0" marR="0" lvl="0" indent="0" algn="l" rtl="0">
              <a:lnSpc>
                <a:spcPct val="100000"/>
              </a:lnSpc>
              <a:spcBef>
                <a:spcPts val="0"/>
              </a:spcBef>
              <a:spcAft>
                <a:spcPts val="0"/>
              </a:spcAft>
              <a:buNone/>
            </a:pPr>
            <a:endParaRPr sz="1200">
              <a:solidFill>
                <a:srgbClr val="4B5258"/>
              </a:solidFill>
              <a:latin typeface="Inter Medium"/>
              <a:ea typeface="Inter Medium"/>
              <a:cs typeface="Inter Medium"/>
              <a:sym typeface="Inter Medium"/>
            </a:endParaRPr>
          </a:p>
          <a:p>
            <a:pPr marL="0" marR="0" lvl="0" indent="0" algn="l" rtl="0">
              <a:lnSpc>
                <a:spcPct val="100000"/>
              </a:lnSpc>
              <a:spcBef>
                <a:spcPts val="0"/>
              </a:spcBef>
              <a:spcAft>
                <a:spcPts val="0"/>
              </a:spcAft>
              <a:buNone/>
            </a:pPr>
            <a:r>
              <a:rPr lang="fr" sz="1200">
                <a:solidFill>
                  <a:srgbClr val="4B5258"/>
                </a:solidFill>
                <a:latin typeface="Inter Medium"/>
                <a:ea typeface="Inter Medium"/>
                <a:cs typeface="Inter Medium"/>
                <a:sym typeface="Inter Medium"/>
              </a:rPr>
              <a:t>We believe those factor strongly affect the price and would be crucial to  improve our model. However, they are not part of the public data so we could contact notary offices, buy data from real estate players (such as meilleursagents etc.)</a:t>
            </a:r>
            <a:endParaRPr sz="1200">
              <a:solidFill>
                <a:srgbClr val="4B5258"/>
              </a:solidFill>
              <a:latin typeface="Inter Medium"/>
              <a:ea typeface="Inter Medium"/>
              <a:cs typeface="Inter Medium"/>
              <a:sym typeface="Inter Medium"/>
            </a:endParaRPr>
          </a:p>
        </p:txBody>
      </p:sp>
      <p:sp>
        <p:nvSpPr>
          <p:cNvPr id="300" name="Google Shape;300;p39"/>
          <p:cNvSpPr txBox="1"/>
          <p:nvPr/>
        </p:nvSpPr>
        <p:spPr>
          <a:xfrm>
            <a:off x="1237475" y="3771100"/>
            <a:ext cx="7653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200">
                <a:solidFill>
                  <a:srgbClr val="4B5258"/>
                </a:solidFill>
                <a:latin typeface="Inter Medium"/>
                <a:ea typeface="Inter Medium"/>
                <a:cs typeface="Inter Medium"/>
                <a:sym typeface="Inter Medium"/>
              </a:rPr>
              <a:t>While capturing 34% of price variance in a complex market like Paris, o</a:t>
            </a:r>
            <a:r>
              <a:rPr lang="fr" sz="1200">
                <a:solidFill>
                  <a:srgbClr val="4B5258"/>
                </a:solidFill>
                <a:highlight>
                  <a:srgbClr val="3FDAD2"/>
                </a:highlight>
                <a:latin typeface="Inter Medium"/>
                <a:ea typeface="Inter Medium"/>
                <a:cs typeface="Inter Medium"/>
                <a:sym typeface="Inter Medium"/>
              </a:rPr>
              <a:t>ur model serves as a powerful first-stage filter for investment opportunities</a:t>
            </a:r>
            <a:r>
              <a:rPr lang="fr" sz="1200">
                <a:solidFill>
                  <a:srgbClr val="4B5258"/>
                </a:solidFill>
                <a:latin typeface="Inter Medium"/>
                <a:ea typeface="Inter Medium"/>
                <a:cs typeface="Inter Medium"/>
                <a:sym typeface="Inter Medium"/>
              </a:rPr>
              <a:t>, requiring human expertise for final validation but significantly improving deal sourcing efficiency.</a:t>
            </a:r>
            <a:endParaRPr sz="1200">
              <a:solidFill>
                <a:srgbClr val="4B5258"/>
              </a:solidFill>
              <a:latin typeface="Inter Medium"/>
              <a:ea typeface="Inter Medium"/>
              <a:cs typeface="Inter Medium"/>
              <a:sym typeface="Inter Medium"/>
            </a:endParaRPr>
          </a:p>
        </p:txBody>
      </p:sp>
      <p:cxnSp>
        <p:nvCxnSpPr>
          <p:cNvPr id="301" name="Google Shape;301;p39"/>
          <p:cNvCxnSpPr/>
          <p:nvPr/>
        </p:nvCxnSpPr>
        <p:spPr>
          <a:xfrm rot="10800000" flipH="1">
            <a:off x="586075" y="4138438"/>
            <a:ext cx="454200" cy="4200"/>
          </a:xfrm>
          <a:prstGeom prst="straightConnector1">
            <a:avLst/>
          </a:prstGeom>
          <a:noFill/>
          <a:ln w="28575" cap="flat" cmpd="sng">
            <a:solidFill>
              <a:srgbClr val="3FDAD2"/>
            </a:solidFill>
            <a:prstDash val="solid"/>
            <a:round/>
            <a:headEnd type="none" w="med" len="med"/>
            <a:tailEnd type="triangle" w="med" len="med"/>
          </a:ln>
        </p:spPr>
      </p:cxnSp>
      <p:sp>
        <p:nvSpPr>
          <p:cNvPr id="302" name="Google Shape;302;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DBD0"/>
        </a:solidFill>
        <a:effectLst/>
      </p:bgPr>
    </p:bg>
    <p:spTree>
      <p:nvGrpSpPr>
        <p:cNvPr id="1" name="Shape 306"/>
        <p:cNvGrpSpPr/>
        <p:nvPr/>
      </p:nvGrpSpPr>
      <p:grpSpPr>
        <a:xfrm>
          <a:off x="0" y="0"/>
          <a:ext cx="0" cy="0"/>
          <a:chOff x="0" y="0"/>
          <a:chExt cx="0" cy="0"/>
        </a:xfrm>
      </p:grpSpPr>
      <p:sp>
        <p:nvSpPr>
          <p:cNvPr id="307" name="Google Shape;307;p40"/>
          <p:cNvSpPr txBox="1">
            <a:spLocks noGrp="1"/>
          </p:cNvSpPr>
          <p:nvPr>
            <p:ph type="ctrTitle" idx="4294967295"/>
          </p:nvPr>
        </p:nvSpPr>
        <p:spPr>
          <a:xfrm>
            <a:off x="1235600" y="1742168"/>
            <a:ext cx="5315100" cy="69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5600" b="1">
                <a:solidFill>
                  <a:srgbClr val="0E3449"/>
                </a:solidFill>
                <a:latin typeface="Inter"/>
                <a:ea typeface="Inter"/>
                <a:cs typeface="Inter"/>
                <a:sym typeface="Inter"/>
              </a:rPr>
              <a:t>Thanks! </a:t>
            </a:r>
            <a:endParaRPr sz="5600" b="1">
              <a:solidFill>
                <a:srgbClr val="0E3449"/>
              </a:solidFill>
              <a:latin typeface="Inter"/>
              <a:ea typeface="Inter"/>
              <a:cs typeface="Inter"/>
              <a:sym typeface="Inter"/>
            </a:endParaRPr>
          </a:p>
        </p:txBody>
      </p:sp>
      <p:pic>
        <p:nvPicPr>
          <p:cNvPr id="308" name="Google Shape;308;p40"/>
          <p:cNvPicPr preferRelativeResize="0"/>
          <p:nvPr/>
        </p:nvPicPr>
        <p:blipFill>
          <a:blip r:embed="rId3">
            <a:alphaModFix/>
          </a:blip>
          <a:stretch>
            <a:fillRect/>
          </a:stretch>
        </p:blipFill>
        <p:spPr>
          <a:xfrm>
            <a:off x="3918625" y="3006625"/>
            <a:ext cx="4599299" cy="2136876"/>
          </a:xfrm>
          <a:prstGeom prst="rect">
            <a:avLst/>
          </a:prstGeom>
          <a:noFill/>
          <a:ln>
            <a:noFill/>
          </a:ln>
        </p:spPr>
      </p:pic>
      <p:pic>
        <p:nvPicPr>
          <p:cNvPr id="309" name="Google Shape;309;p40"/>
          <p:cNvPicPr preferRelativeResize="0"/>
          <p:nvPr/>
        </p:nvPicPr>
        <p:blipFill>
          <a:blip r:embed="rId4">
            <a:alphaModFix/>
          </a:blip>
          <a:stretch>
            <a:fillRect/>
          </a:stretch>
        </p:blipFill>
        <p:spPr>
          <a:xfrm>
            <a:off x="463375" y="482852"/>
            <a:ext cx="576900" cy="385904"/>
          </a:xfrm>
          <a:prstGeom prst="rect">
            <a:avLst/>
          </a:prstGeom>
          <a:noFill/>
          <a:ln>
            <a:noFill/>
          </a:ln>
        </p:spPr>
      </p:pic>
      <p:sp>
        <p:nvSpPr>
          <p:cNvPr id="310" name="Google Shape;310;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t>28</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ctrTitle" idx="4294967295"/>
          </p:nvPr>
        </p:nvSpPr>
        <p:spPr>
          <a:xfrm>
            <a:off x="1192664" y="403309"/>
            <a:ext cx="5315100" cy="5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500">
                <a:solidFill>
                  <a:srgbClr val="0E3449"/>
                </a:solidFill>
                <a:latin typeface="Inter SemiBold"/>
                <a:ea typeface="Inter SemiBold"/>
                <a:cs typeface="Inter SemiBold"/>
                <a:sym typeface="Inter SemiBold"/>
              </a:rPr>
              <a:t>Why we are doing this project</a:t>
            </a:r>
            <a:endParaRPr sz="2500">
              <a:solidFill>
                <a:srgbClr val="0E3449"/>
              </a:solidFill>
              <a:latin typeface="Inter SemiBold"/>
              <a:ea typeface="Inter SemiBold"/>
              <a:cs typeface="Inter SemiBold"/>
              <a:sym typeface="Inter SemiBold"/>
            </a:endParaRPr>
          </a:p>
        </p:txBody>
      </p:sp>
      <p:sp>
        <p:nvSpPr>
          <p:cNvPr id="73" name="Google Shape;73;p15"/>
          <p:cNvSpPr txBox="1">
            <a:spLocks noGrp="1"/>
          </p:cNvSpPr>
          <p:nvPr>
            <p:ph type="ctrTitle" idx="4294967295"/>
          </p:nvPr>
        </p:nvSpPr>
        <p:spPr>
          <a:xfrm>
            <a:off x="1182450" y="2762700"/>
            <a:ext cx="7557000" cy="15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700">
                <a:solidFill>
                  <a:srgbClr val="4B5258"/>
                </a:solidFill>
                <a:latin typeface="Inter Medium"/>
                <a:ea typeface="Inter Medium"/>
                <a:cs typeface="Inter Medium"/>
                <a:sym typeface="Inter Medium"/>
              </a:rPr>
              <a:t>🎯 </a:t>
            </a:r>
            <a:r>
              <a:rPr lang="fr" sz="1700" b="1" u="sng">
                <a:solidFill>
                  <a:srgbClr val="4B5258"/>
                </a:solidFill>
                <a:latin typeface="Inter"/>
                <a:ea typeface="Inter"/>
                <a:cs typeface="Inter"/>
                <a:sym typeface="Inter"/>
              </a:rPr>
              <a:t>Our approach</a:t>
            </a:r>
            <a:endParaRPr sz="1700" b="1" u="sng">
              <a:solidFill>
                <a:srgbClr val="4B5258"/>
              </a:solidFill>
              <a:latin typeface="Inter"/>
              <a:ea typeface="Inter"/>
              <a:cs typeface="Inter"/>
              <a:sym typeface="Inter"/>
            </a:endParaRPr>
          </a:p>
          <a:p>
            <a:pPr marL="0" lvl="0" indent="0" algn="l" rtl="0">
              <a:spcBef>
                <a:spcPts val="0"/>
              </a:spcBef>
              <a:spcAft>
                <a:spcPts val="0"/>
              </a:spcAft>
              <a:buNone/>
            </a:pPr>
            <a:endParaRPr sz="1700" b="1" u="sng">
              <a:solidFill>
                <a:srgbClr val="4B5258"/>
              </a:solidFill>
              <a:latin typeface="Inter"/>
              <a:ea typeface="Inter"/>
              <a:cs typeface="Inter"/>
              <a:sym typeface="Inter"/>
            </a:endParaRPr>
          </a:p>
          <a:p>
            <a:pPr marL="0" lvl="0" indent="0" algn="l" rtl="0">
              <a:spcBef>
                <a:spcPts val="0"/>
              </a:spcBef>
              <a:spcAft>
                <a:spcPts val="0"/>
              </a:spcAft>
              <a:buNone/>
            </a:pPr>
            <a:r>
              <a:rPr lang="fr" sz="1700"/>
              <a:t>We use </a:t>
            </a:r>
            <a:r>
              <a:rPr lang="fr" sz="1700" b="1"/>
              <a:t>machine learning</a:t>
            </a:r>
            <a:r>
              <a:rPr lang="fr" sz="1700"/>
              <a:t> to estimate the </a:t>
            </a:r>
            <a:r>
              <a:rPr lang="fr" sz="1700" b="1"/>
              <a:t>fair market value</a:t>
            </a:r>
            <a:r>
              <a:rPr lang="fr" sz="1700"/>
              <a:t> of properties in Paris based on DVF transaction data (2020–2024), and compare it to current prices to flag potential investment opportunities.</a:t>
            </a:r>
            <a:endParaRPr sz="2300">
              <a:solidFill>
                <a:srgbClr val="4B5258"/>
              </a:solidFill>
              <a:latin typeface="Inter Medium"/>
              <a:ea typeface="Inter Medium"/>
              <a:cs typeface="Inter Medium"/>
              <a:sym typeface="Inter Medium"/>
            </a:endParaRPr>
          </a:p>
        </p:txBody>
      </p:sp>
      <p:pic>
        <p:nvPicPr>
          <p:cNvPr id="74" name="Google Shape;74;p15"/>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75" name="Google Shape;75;p15"/>
          <p:cNvSpPr/>
          <p:nvPr/>
        </p:nvSpPr>
        <p:spPr>
          <a:xfrm>
            <a:off x="0" y="4784000"/>
            <a:ext cx="9144000" cy="251400"/>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76" name="Google Shape;76;p15"/>
          <p:cNvSpPr txBox="1"/>
          <p:nvPr/>
        </p:nvSpPr>
        <p:spPr>
          <a:xfrm>
            <a:off x="1182450" y="1172550"/>
            <a:ext cx="7557000" cy="14931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fr" sz="1700">
                <a:solidFill>
                  <a:srgbClr val="4B5258"/>
                </a:solidFill>
                <a:latin typeface="Inter Medium"/>
                <a:ea typeface="Inter Medium"/>
                <a:cs typeface="Inter Medium"/>
                <a:sym typeface="Inter Medium"/>
              </a:rPr>
              <a:t>🤔 </a:t>
            </a:r>
            <a:r>
              <a:rPr lang="fr" sz="1700" b="1" u="sng">
                <a:solidFill>
                  <a:srgbClr val="4B5258"/>
                </a:solidFill>
                <a:latin typeface="Inter"/>
                <a:ea typeface="Inter"/>
                <a:cs typeface="Inter"/>
                <a:sym typeface="Inter"/>
              </a:rPr>
              <a:t>The problem</a:t>
            </a:r>
            <a:endParaRPr sz="1700" b="1" u="sng">
              <a:solidFill>
                <a:srgbClr val="4B5258"/>
              </a:solidFill>
              <a:latin typeface="Inter"/>
              <a:ea typeface="Inter"/>
              <a:cs typeface="Inter"/>
              <a:sym typeface="Inter"/>
            </a:endParaRPr>
          </a:p>
          <a:p>
            <a:pPr marL="0" marR="0" lvl="0" indent="0" algn="l" rtl="0">
              <a:lnSpc>
                <a:spcPct val="100000"/>
              </a:lnSpc>
              <a:spcBef>
                <a:spcPts val="0"/>
              </a:spcBef>
              <a:spcAft>
                <a:spcPts val="0"/>
              </a:spcAft>
              <a:buNone/>
            </a:pPr>
            <a:endParaRPr sz="1700" b="1" u="sng">
              <a:solidFill>
                <a:srgbClr val="4B5258"/>
              </a:solidFill>
              <a:latin typeface="Inter"/>
              <a:ea typeface="Inter"/>
              <a:cs typeface="Inter"/>
              <a:sym typeface="Inter"/>
            </a:endParaRPr>
          </a:p>
          <a:p>
            <a:pPr marL="0" lvl="0" indent="0" algn="l" rtl="0">
              <a:spcBef>
                <a:spcPts val="0"/>
              </a:spcBef>
              <a:spcAft>
                <a:spcPts val="0"/>
              </a:spcAft>
              <a:buClr>
                <a:schemeClr val="dk1"/>
              </a:buClr>
              <a:buSzPts val="1100"/>
              <a:buFont typeface="Arial"/>
              <a:buNone/>
            </a:pPr>
            <a:r>
              <a:rPr lang="fr" sz="1700">
                <a:solidFill>
                  <a:schemeClr val="dk1"/>
                </a:solidFill>
              </a:rPr>
              <a:t>Real estate investors in Paris face a major challenge:</a:t>
            </a:r>
            <a:endParaRPr sz="1700">
              <a:solidFill>
                <a:schemeClr val="dk1"/>
              </a:solidFill>
            </a:endParaRPr>
          </a:p>
          <a:p>
            <a:pPr marL="0" marR="0" lvl="0" indent="0" algn="l" rtl="0">
              <a:lnSpc>
                <a:spcPct val="100000"/>
              </a:lnSpc>
              <a:spcBef>
                <a:spcPts val="0"/>
              </a:spcBef>
              <a:spcAft>
                <a:spcPts val="0"/>
              </a:spcAft>
              <a:buNone/>
            </a:pPr>
            <a:r>
              <a:rPr lang="fr" sz="1700">
                <a:solidFill>
                  <a:schemeClr val="dk1"/>
                </a:solidFill>
              </a:rPr>
              <a:t>they lack </a:t>
            </a:r>
            <a:r>
              <a:rPr lang="fr" sz="1700" b="1">
                <a:solidFill>
                  <a:schemeClr val="dk1"/>
                </a:solidFill>
              </a:rPr>
              <a:t>automated and reliable tools</a:t>
            </a:r>
            <a:r>
              <a:rPr lang="fr" sz="1700">
                <a:solidFill>
                  <a:schemeClr val="dk1"/>
                </a:solidFill>
              </a:rPr>
              <a:t> to identify properties that are </a:t>
            </a:r>
            <a:r>
              <a:rPr lang="fr" sz="1700" b="1">
                <a:solidFill>
                  <a:schemeClr val="dk1"/>
                </a:solidFill>
              </a:rPr>
              <a:t>undervalued relative to market trends</a:t>
            </a:r>
            <a:r>
              <a:rPr lang="fr" sz="1700">
                <a:solidFill>
                  <a:schemeClr val="dk1"/>
                </a:solidFill>
              </a:rPr>
              <a:t>.</a:t>
            </a:r>
            <a:endParaRPr sz="2300">
              <a:solidFill>
                <a:srgbClr val="4B5258"/>
              </a:solidFill>
              <a:latin typeface="Inter Medium"/>
              <a:ea typeface="Inter Medium"/>
              <a:cs typeface="Inter Medium"/>
              <a:sym typeface="Inter Medium"/>
            </a:endParaRPr>
          </a:p>
        </p:txBody>
      </p:sp>
      <p:sp>
        <p:nvSpPr>
          <p:cNvPr id="77" name="Google Shape;77;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ctrTitle" idx="4294967295"/>
          </p:nvPr>
        </p:nvSpPr>
        <p:spPr>
          <a:xfrm>
            <a:off x="1192664" y="403309"/>
            <a:ext cx="5315100" cy="5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500">
                <a:solidFill>
                  <a:srgbClr val="0E3449"/>
                </a:solidFill>
                <a:latin typeface="Inter SemiBold"/>
                <a:ea typeface="Inter SemiBold"/>
                <a:cs typeface="Inter SemiBold"/>
                <a:sym typeface="Inter SemiBold"/>
              </a:rPr>
              <a:t>Project steps</a:t>
            </a:r>
            <a:endParaRPr sz="2500">
              <a:solidFill>
                <a:srgbClr val="0E3449"/>
              </a:solidFill>
              <a:latin typeface="Inter SemiBold"/>
              <a:ea typeface="Inter SemiBold"/>
              <a:cs typeface="Inter SemiBold"/>
              <a:sym typeface="Inter SemiBold"/>
            </a:endParaRPr>
          </a:p>
        </p:txBody>
      </p:sp>
      <p:pic>
        <p:nvPicPr>
          <p:cNvPr id="83" name="Google Shape;83;p16"/>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84" name="Google Shape;84;p16"/>
          <p:cNvSpPr/>
          <p:nvPr/>
        </p:nvSpPr>
        <p:spPr>
          <a:xfrm>
            <a:off x="0" y="4784000"/>
            <a:ext cx="9144000" cy="251400"/>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85" name="Google Shape;85;p16"/>
          <p:cNvSpPr txBox="1"/>
          <p:nvPr/>
        </p:nvSpPr>
        <p:spPr>
          <a:xfrm>
            <a:off x="1182450" y="1172550"/>
            <a:ext cx="7557000" cy="2016300"/>
          </a:xfrm>
          <a:prstGeom prst="rect">
            <a:avLst/>
          </a:prstGeom>
          <a:noFill/>
          <a:ln>
            <a:noFill/>
          </a:ln>
        </p:spPr>
        <p:txBody>
          <a:bodyPr spcFirstLastPara="1" wrap="square" lIns="91425" tIns="91425" rIns="91425" bIns="91425" anchor="ctr" anchorCtr="0">
            <a:spAutoFit/>
          </a:bodyPr>
          <a:lstStyle/>
          <a:p>
            <a:pPr marL="457200" marR="0" lvl="0" indent="-336550" algn="l" rtl="0">
              <a:lnSpc>
                <a:spcPct val="100000"/>
              </a:lnSpc>
              <a:spcBef>
                <a:spcPts val="0"/>
              </a:spcBef>
              <a:spcAft>
                <a:spcPts val="0"/>
              </a:spcAft>
              <a:buClr>
                <a:srgbClr val="4B5258"/>
              </a:buClr>
              <a:buSzPts val="1700"/>
              <a:buFont typeface="Inter Medium"/>
              <a:buAutoNum type="arabicPeriod"/>
            </a:pPr>
            <a:r>
              <a:rPr lang="fr" sz="1700">
                <a:solidFill>
                  <a:srgbClr val="4B5258"/>
                </a:solidFill>
                <a:latin typeface="Inter Medium"/>
                <a:ea typeface="Inter Medium"/>
                <a:cs typeface="Inter Medium"/>
                <a:sym typeface="Inter Medium"/>
              </a:rPr>
              <a:t>Find the appropriate DB</a:t>
            </a:r>
            <a:endParaRPr sz="1700">
              <a:solidFill>
                <a:srgbClr val="4B5258"/>
              </a:solidFill>
              <a:latin typeface="Inter Medium"/>
              <a:ea typeface="Inter Medium"/>
              <a:cs typeface="Inter Medium"/>
              <a:sym typeface="Inter Medium"/>
            </a:endParaRPr>
          </a:p>
          <a:p>
            <a:pPr marL="457200" marR="0" lvl="0" indent="-336550" algn="l" rtl="0">
              <a:lnSpc>
                <a:spcPct val="100000"/>
              </a:lnSpc>
              <a:spcBef>
                <a:spcPts val="0"/>
              </a:spcBef>
              <a:spcAft>
                <a:spcPts val="0"/>
              </a:spcAft>
              <a:buClr>
                <a:srgbClr val="4B5258"/>
              </a:buClr>
              <a:buSzPts val="1700"/>
              <a:buFont typeface="Inter Medium"/>
              <a:buAutoNum type="arabicPeriod"/>
            </a:pPr>
            <a:r>
              <a:rPr lang="fr" sz="1700">
                <a:solidFill>
                  <a:srgbClr val="4B5258"/>
                </a:solidFill>
                <a:latin typeface="Inter Medium"/>
                <a:ea typeface="Inter Medium"/>
                <a:cs typeface="Inter Medium"/>
                <a:sym typeface="Inter Medium"/>
              </a:rPr>
              <a:t>DB concatenation, cleaning &amp; EDA</a:t>
            </a:r>
            <a:endParaRPr sz="1700">
              <a:solidFill>
                <a:srgbClr val="4B5258"/>
              </a:solidFill>
              <a:latin typeface="Inter Medium"/>
              <a:ea typeface="Inter Medium"/>
              <a:cs typeface="Inter Medium"/>
              <a:sym typeface="Inter Medium"/>
            </a:endParaRPr>
          </a:p>
          <a:p>
            <a:pPr marL="457200" marR="0" lvl="0" indent="-336550" algn="l" rtl="0">
              <a:lnSpc>
                <a:spcPct val="100000"/>
              </a:lnSpc>
              <a:spcBef>
                <a:spcPts val="0"/>
              </a:spcBef>
              <a:spcAft>
                <a:spcPts val="0"/>
              </a:spcAft>
              <a:buClr>
                <a:srgbClr val="4B5258"/>
              </a:buClr>
              <a:buSzPts val="1700"/>
              <a:buFont typeface="Inter Medium"/>
              <a:buAutoNum type="arabicPeriod"/>
            </a:pPr>
            <a:r>
              <a:rPr lang="fr" sz="1700">
                <a:solidFill>
                  <a:srgbClr val="4B5258"/>
                </a:solidFill>
                <a:latin typeface="Inter Medium"/>
                <a:ea typeface="Inter Medium"/>
                <a:cs typeface="Inter Medium"/>
                <a:sym typeface="Inter Medium"/>
              </a:rPr>
              <a:t>Run basic models (linear regression &amp; RF)</a:t>
            </a:r>
            <a:endParaRPr sz="1700">
              <a:solidFill>
                <a:srgbClr val="4B5258"/>
              </a:solidFill>
              <a:latin typeface="Inter Medium"/>
              <a:ea typeface="Inter Medium"/>
              <a:cs typeface="Inter Medium"/>
              <a:sym typeface="Inter Medium"/>
            </a:endParaRPr>
          </a:p>
          <a:p>
            <a:pPr marL="457200" marR="0" lvl="0" indent="-336550" algn="l" rtl="0">
              <a:lnSpc>
                <a:spcPct val="100000"/>
              </a:lnSpc>
              <a:spcBef>
                <a:spcPts val="0"/>
              </a:spcBef>
              <a:spcAft>
                <a:spcPts val="0"/>
              </a:spcAft>
              <a:buClr>
                <a:srgbClr val="4B5258"/>
              </a:buClr>
              <a:buSzPts val="1700"/>
              <a:buFont typeface="Inter Medium"/>
              <a:buAutoNum type="arabicPeriod"/>
            </a:pPr>
            <a:r>
              <a:rPr lang="fr" sz="1700">
                <a:solidFill>
                  <a:srgbClr val="4B5258"/>
                </a:solidFill>
                <a:latin typeface="Inter Medium"/>
                <a:ea typeface="Inter Medium"/>
                <a:cs typeface="Inter Medium"/>
                <a:sym typeface="Inter Medium"/>
              </a:rPr>
              <a:t>Enrich the DB </a:t>
            </a:r>
            <a:endParaRPr sz="1700">
              <a:solidFill>
                <a:srgbClr val="4B5258"/>
              </a:solidFill>
              <a:latin typeface="Inter Medium"/>
              <a:ea typeface="Inter Medium"/>
              <a:cs typeface="Inter Medium"/>
              <a:sym typeface="Inter Medium"/>
            </a:endParaRPr>
          </a:p>
          <a:p>
            <a:pPr marL="457200" marR="0" lvl="0" indent="-336550" algn="l" rtl="0">
              <a:lnSpc>
                <a:spcPct val="100000"/>
              </a:lnSpc>
              <a:spcBef>
                <a:spcPts val="0"/>
              </a:spcBef>
              <a:spcAft>
                <a:spcPts val="0"/>
              </a:spcAft>
              <a:buClr>
                <a:srgbClr val="4B5258"/>
              </a:buClr>
              <a:buSzPts val="1700"/>
              <a:buFont typeface="Inter Medium"/>
              <a:buAutoNum type="arabicPeriod"/>
            </a:pPr>
            <a:r>
              <a:rPr lang="fr" sz="1700">
                <a:solidFill>
                  <a:srgbClr val="4B5258"/>
                </a:solidFill>
                <a:latin typeface="Inter Medium"/>
                <a:ea typeface="Inter Medium"/>
                <a:cs typeface="Inter Medium"/>
                <a:sym typeface="Inter Medium"/>
              </a:rPr>
              <a:t>Final models run on DB enriched (logs on mlflow)</a:t>
            </a:r>
            <a:endParaRPr sz="1700">
              <a:solidFill>
                <a:srgbClr val="4B5258"/>
              </a:solidFill>
              <a:latin typeface="Inter Medium"/>
              <a:ea typeface="Inter Medium"/>
              <a:cs typeface="Inter Medium"/>
              <a:sym typeface="Inter Medium"/>
            </a:endParaRPr>
          </a:p>
          <a:p>
            <a:pPr marL="457200" marR="0" lvl="0" indent="-336550" algn="l" rtl="0">
              <a:lnSpc>
                <a:spcPct val="100000"/>
              </a:lnSpc>
              <a:spcBef>
                <a:spcPts val="0"/>
              </a:spcBef>
              <a:spcAft>
                <a:spcPts val="0"/>
              </a:spcAft>
              <a:buClr>
                <a:srgbClr val="4B5258"/>
              </a:buClr>
              <a:buSzPts val="1700"/>
              <a:buFont typeface="Inter Medium"/>
              <a:buAutoNum type="arabicPeriod"/>
            </a:pPr>
            <a:r>
              <a:rPr lang="fr" sz="1700">
                <a:solidFill>
                  <a:srgbClr val="4B5258"/>
                </a:solidFill>
                <a:latin typeface="Inter Medium"/>
                <a:ea typeface="Inter Medium"/>
                <a:cs typeface="Inter Medium"/>
                <a:sym typeface="Inter Medium"/>
              </a:rPr>
              <a:t>Streamlit dashboard </a:t>
            </a:r>
            <a:endParaRPr sz="1700">
              <a:solidFill>
                <a:srgbClr val="4B5258"/>
              </a:solidFill>
              <a:latin typeface="Inter Medium"/>
              <a:ea typeface="Inter Medium"/>
              <a:cs typeface="Inter Medium"/>
              <a:sym typeface="Inter Medium"/>
            </a:endParaRPr>
          </a:p>
          <a:p>
            <a:pPr marL="457200" marR="0" lvl="0" indent="-336550" algn="l" rtl="0">
              <a:lnSpc>
                <a:spcPct val="100000"/>
              </a:lnSpc>
              <a:spcBef>
                <a:spcPts val="0"/>
              </a:spcBef>
              <a:spcAft>
                <a:spcPts val="0"/>
              </a:spcAft>
              <a:buClr>
                <a:srgbClr val="4B5258"/>
              </a:buClr>
              <a:buSzPts val="1700"/>
              <a:buFont typeface="Inter Medium"/>
              <a:buAutoNum type="arabicPeriod"/>
            </a:pPr>
            <a:r>
              <a:rPr lang="fr" sz="1700">
                <a:solidFill>
                  <a:srgbClr val="4B5258"/>
                </a:solidFill>
                <a:latin typeface="Inter Medium"/>
                <a:ea typeface="Inter Medium"/>
                <a:cs typeface="Inter Medium"/>
                <a:sym typeface="Inter Medium"/>
              </a:rPr>
              <a:t>Test our model on live real estate listings</a:t>
            </a:r>
            <a:endParaRPr sz="1700">
              <a:solidFill>
                <a:srgbClr val="4B5258"/>
              </a:solidFill>
              <a:latin typeface="Inter Medium"/>
              <a:ea typeface="Inter Medium"/>
              <a:cs typeface="Inter Medium"/>
              <a:sym typeface="Inter Medium"/>
            </a:endParaRPr>
          </a:p>
        </p:txBody>
      </p:sp>
      <p:sp>
        <p:nvSpPr>
          <p:cNvPr id="86" name="Google Shape;8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F4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ctrTitle" idx="4294967295"/>
          </p:nvPr>
        </p:nvSpPr>
        <p:spPr>
          <a:xfrm>
            <a:off x="1040272" y="1702750"/>
            <a:ext cx="5315100" cy="139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4500" b="1">
                <a:solidFill>
                  <a:srgbClr val="0E3449"/>
                </a:solidFill>
                <a:latin typeface="Inter"/>
                <a:ea typeface="Inter"/>
                <a:cs typeface="Inter"/>
                <a:sym typeface="Inter"/>
              </a:rPr>
              <a:t>The Database</a:t>
            </a:r>
            <a:endParaRPr sz="4500" b="1">
              <a:solidFill>
                <a:srgbClr val="0E3449"/>
              </a:solidFill>
              <a:latin typeface="Inter"/>
              <a:ea typeface="Inter"/>
              <a:cs typeface="Inter"/>
              <a:sym typeface="Inter"/>
            </a:endParaRPr>
          </a:p>
          <a:p>
            <a:pPr marL="0" lvl="0" indent="0" algn="l" rtl="0">
              <a:spcBef>
                <a:spcPts val="0"/>
              </a:spcBef>
              <a:spcAft>
                <a:spcPts val="0"/>
              </a:spcAft>
              <a:buNone/>
            </a:pPr>
            <a:endParaRPr sz="4500" b="1">
              <a:solidFill>
                <a:srgbClr val="0E3449"/>
              </a:solidFill>
              <a:latin typeface="Inter"/>
              <a:ea typeface="Inter"/>
              <a:cs typeface="Inter"/>
              <a:sym typeface="Inter"/>
            </a:endParaRPr>
          </a:p>
        </p:txBody>
      </p:sp>
      <p:pic>
        <p:nvPicPr>
          <p:cNvPr id="92" name="Google Shape;92;p17"/>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93" name="Google Shape;9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ctrTitle" idx="4294967295"/>
          </p:nvPr>
        </p:nvSpPr>
        <p:spPr>
          <a:xfrm>
            <a:off x="1192664" y="403309"/>
            <a:ext cx="5315100" cy="5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500">
                <a:solidFill>
                  <a:srgbClr val="0E3449"/>
                </a:solidFill>
                <a:latin typeface="Inter SemiBold"/>
                <a:ea typeface="Inter SemiBold"/>
                <a:cs typeface="Inter SemiBold"/>
                <a:sym typeface="Inter SemiBold"/>
              </a:rPr>
              <a:t>The DVF French Database</a:t>
            </a:r>
            <a:endParaRPr sz="2500">
              <a:solidFill>
                <a:srgbClr val="0E3449"/>
              </a:solidFill>
              <a:latin typeface="Inter SemiBold"/>
              <a:ea typeface="Inter SemiBold"/>
              <a:cs typeface="Inter SemiBold"/>
              <a:sym typeface="Inter SemiBold"/>
            </a:endParaRPr>
          </a:p>
        </p:txBody>
      </p:sp>
      <p:pic>
        <p:nvPicPr>
          <p:cNvPr id="99" name="Google Shape;99;p18"/>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100" name="Google Shape;100;p18"/>
          <p:cNvSpPr/>
          <p:nvPr/>
        </p:nvSpPr>
        <p:spPr>
          <a:xfrm>
            <a:off x="0" y="4784000"/>
            <a:ext cx="9144000" cy="251400"/>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01" name="Google Shape;101;p18"/>
          <p:cNvSpPr txBox="1"/>
          <p:nvPr/>
        </p:nvSpPr>
        <p:spPr>
          <a:xfrm>
            <a:off x="1192675" y="1255625"/>
            <a:ext cx="7557000" cy="1650000"/>
          </a:xfrm>
          <a:prstGeom prst="rect">
            <a:avLst/>
          </a:prstGeom>
          <a:noFill/>
          <a:ln>
            <a:noFill/>
          </a:ln>
        </p:spPr>
        <p:txBody>
          <a:bodyPr spcFirstLastPara="1" wrap="square" lIns="91425" tIns="91425" rIns="91425" bIns="91425" anchor="ctr" anchorCtr="0">
            <a:spAutoFit/>
          </a:bodyPr>
          <a:lstStyle/>
          <a:p>
            <a:pPr marL="457200" lvl="0" indent="-336550" algn="l" rtl="0">
              <a:lnSpc>
                <a:spcPct val="115000"/>
              </a:lnSpc>
              <a:spcBef>
                <a:spcPts val="1200"/>
              </a:spcBef>
              <a:spcAft>
                <a:spcPts val="0"/>
              </a:spcAft>
              <a:buClr>
                <a:schemeClr val="dk1"/>
              </a:buClr>
              <a:buSzPts val="1700"/>
              <a:buChar char="●"/>
            </a:pPr>
            <a:r>
              <a:rPr lang="fr" sz="1700" b="1">
                <a:solidFill>
                  <a:schemeClr val="dk1"/>
                </a:solidFill>
                <a:latin typeface="Inter"/>
                <a:ea typeface="Inter"/>
                <a:cs typeface="Inter"/>
                <a:sym typeface="Inter"/>
              </a:rPr>
              <a:t>DVF DATA OVERVIEW </a:t>
            </a:r>
            <a:endParaRPr sz="1700" b="1">
              <a:solidFill>
                <a:schemeClr val="dk1"/>
              </a:solidFill>
              <a:latin typeface="Inter"/>
              <a:ea typeface="Inter"/>
              <a:cs typeface="Inter"/>
              <a:sym typeface="Inter"/>
            </a:endParaRPr>
          </a:p>
          <a:p>
            <a:pPr marL="457200" lvl="0" indent="-336550" algn="l" rtl="0">
              <a:lnSpc>
                <a:spcPct val="115000"/>
              </a:lnSpc>
              <a:spcBef>
                <a:spcPts val="0"/>
              </a:spcBef>
              <a:spcAft>
                <a:spcPts val="0"/>
              </a:spcAft>
              <a:buClr>
                <a:schemeClr val="dk1"/>
              </a:buClr>
              <a:buSzPts val="1700"/>
              <a:buChar char="●"/>
            </a:pPr>
            <a:r>
              <a:rPr lang="fr" sz="1700" b="1">
                <a:solidFill>
                  <a:schemeClr val="dk1"/>
                </a:solidFill>
                <a:latin typeface="Inter"/>
                <a:ea typeface="Inter"/>
                <a:cs typeface="Inter"/>
                <a:sym typeface="Inter"/>
              </a:rPr>
              <a:t>137,917 transactions (2020-2024) </a:t>
            </a:r>
            <a:endParaRPr sz="1700" b="1">
              <a:solidFill>
                <a:schemeClr val="dk1"/>
              </a:solidFill>
              <a:latin typeface="Inter"/>
              <a:ea typeface="Inter"/>
              <a:cs typeface="Inter"/>
              <a:sym typeface="Inter"/>
            </a:endParaRPr>
          </a:p>
          <a:p>
            <a:pPr marL="457200" lvl="0" indent="-336550" algn="l" rtl="0">
              <a:lnSpc>
                <a:spcPct val="115000"/>
              </a:lnSpc>
              <a:spcBef>
                <a:spcPts val="0"/>
              </a:spcBef>
              <a:spcAft>
                <a:spcPts val="0"/>
              </a:spcAft>
              <a:buClr>
                <a:schemeClr val="dk1"/>
              </a:buClr>
              <a:buSzPts val="1700"/>
              <a:buChar char="●"/>
            </a:pPr>
            <a:r>
              <a:rPr lang="fr" sz="1700" b="1">
                <a:solidFill>
                  <a:schemeClr val="dk1"/>
                </a:solidFill>
                <a:latin typeface="Inter"/>
                <a:ea typeface="Inter"/>
                <a:cs typeface="Inter"/>
                <a:sym typeface="Inter"/>
              </a:rPr>
              <a:t>Official French government database</a:t>
            </a:r>
            <a:endParaRPr sz="1700" b="1">
              <a:solidFill>
                <a:schemeClr val="dk1"/>
              </a:solidFill>
              <a:latin typeface="Inter"/>
              <a:ea typeface="Inter"/>
              <a:cs typeface="Inter"/>
              <a:sym typeface="Inter"/>
            </a:endParaRPr>
          </a:p>
          <a:p>
            <a:pPr marL="457200" lvl="0" indent="-336550" algn="l" rtl="0">
              <a:lnSpc>
                <a:spcPct val="115000"/>
              </a:lnSpc>
              <a:spcBef>
                <a:spcPts val="0"/>
              </a:spcBef>
              <a:spcAft>
                <a:spcPts val="0"/>
              </a:spcAft>
              <a:buClr>
                <a:schemeClr val="dk1"/>
              </a:buClr>
              <a:buSzPts val="1700"/>
              <a:buChar char="●"/>
            </a:pPr>
            <a:r>
              <a:rPr lang="fr" sz="1700" b="1">
                <a:solidFill>
                  <a:schemeClr val="dk1"/>
                </a:solidFill>
                <a:latin typeface="Inter"/>
                <a:ea typeface="Inter"/>
                <a:cs typeface="Inter"/>
                <a:sym typeface="Inter"/>
              </a:rPr>
              <a:t>Complete transaction details </a:t>
            </a:r>
            <a:endParaRPr sz="1700" b="1">
              <a:solidFill>
                <a:schemeClr val="dk1"/>
              </a:solidFill>
              <a:latin typeface="Inter"/>
              <a:ea typeface="Inter"/>
              <a:cs typeface="Inter"/>
              <a:sym typeface="Inter"/>
            </a:endParaRPr>
          </a:p>
          <a:p>
            <a:pPr marL="457200" lvl="0" indent="-336550" algn="l" rtl="0">
              <a:lnSpc>
                <a:spcPct val="115000"/>
              </a:lnSpc>
              <a:spcBef>
                <a:spcPts val="0"/>
              </a:spcBef>
              <a:spcAft>
                <a:spcPts val="0"/>
              </a:spcAft>
              <a:buClr>
                <a:schemeClr val="dk1"/>
              </a:buClr>
              <a:buSzPts val="1700"/>
              <a:buChar char="●"/>
            </a:pPr>
            <a:r>
              <a:rPr lang="fr" sz="1700" b="1">
                <a:solidFill>
                  <a:schemeClr val="dk1"/>
                </a:solidFill>
                <a:latin typeface="Inter"/>
                <a:ea typeface="Inter"/>
                <a:cs typeface="Inter"/>
                <a:sym typeface="Inter"/>
              </a:rPr>
              <a:t>Precise geographic coverage</a:t>
            </a:r>
            <a:endParaRPr sz="1700">
              <a:solidFill>
                <a:srgbClr val="4B5258"/>
              </a:solidFill>
              <a:latin typeface="Inter Medium"/>
              <a:ea typeface="Inter Medium"/>
              <a:cs typeface="Inter Medium"/>
              <a:sym typeface="Inter Medium"/>
            </a:endParaRPr>
          </a:p>
        </p:txBody>
      </p:sp>
      <p:sp>
        <p:nvSpPr>
          <p:cNvPr id="102" name="Google Shape;10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ctrTitle" idx="4294967295"/>
          </p:nvPr>
        </p:nvSpPr>
        <p:spPr>
          <a:xfrm>
            <a:off x="1192664" y="403309"/>
            <a:ext cx="5315100" cy="5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500">
                <a:solidFill>
                  <a:srgbClr val="0E3449"/>
                </a:solidFill>
                <a:latin typeface="Inter SemiBold"/>
                <a:ea typeface="Inter SemiBold"/>
                <a:cs typeface="Inter SemiBold"/>
                <a:sym typeface="Inter SemiBold"/>
              </a:rPr>
              <a:t>DB EDA (on target, “prix_m2”)</a:t>
            </a:r>
            <a:endParaRPr sz="2500">
              <a:solidFill>
                <a:srgbClr val="0E3449"/>
              </a:solidFill>
              <a:latin typeface="Inter SemiBold"/>
              <a:ea typeface="Inter SemiBold"/>
              <a:cs typeface="Inter SemiBold"/>
              <a:sym typeface="Inter SemiBold"/>
            </a:endParaRPr>
          </a:p>
        </p:txBody>
      </p:sp>
      <p:pic>
        <p:nvPicPr>
          <p:cNvPr id="108" name="Google Shape;108;p19"/>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109" name="Google Shape;109;p19"/>
          <p:cNvSpPr/>
          <p:nvPr/>
        </p:nvSpPr>
        <p:spPr>
          <a:xfrm>
            <a:off x="0" y="4784000"/>
            <a:ext cx="9144000" cy="251400"/>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pic>
        <p:nvPicPr>
          <p:cNvPr id="110" name="Google Shape;110;p19" title="Capture d’écran 2025-07-24 à 09.08.49.png"/>
          <p:cNvPicPr preferRelativeResize="0"/>
          <p:nvPr/>
        </p:nvPicPr>
        <p:blipFill>
          <a:blip r:embed="rId4">
            <a:alphaModFix/>
          </a:blip>
          <a:stretch>
            <a:fillRect/>
          </a:stretch>
        </p:blipFill>
        <p:spPr>
          <a:xfrm>
            <a:off x="381125" y="1527288"/>
            <a:ext cx="8496051" cy="3214524"/>
          </a:xfrm>
          <a:prstGeom prst="rect">
            <a:avLst/>
          </a:prstGeom>
          <a:noFill/>
          <a:ln>
            <a:noFill/>
          </a:ln>
        </p:spPr>
      </p:pic>
      <p:sp>
        <p:nvSpPr>
          <p:cNvPr id="111" name="Google Shape;11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t>7</a:t>
            </a:fld>
            <a:endParaRPr/>
          </a:p>
        </p:txBody>
      </p:sp>
      <p:sp>
        <p:nvSpPr>
          <p:cNvPr id="112" name="Google Shape;112;p19"/>
          <p:cNvSpPr txBox="1"/>
          <p:nvPr/>
        </p:nvSpPr>
        <p:spPr>
          <a:xfrm>
            <a:off x="835050" y="957500"/>
            <a:ext cx="7473900" cy="54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fr" sz="1100" b="1">
                <a:solidFill>
                  <a:schemeClr val="dk1"/>
                </a:solidFill>
              </a:rPr>
              <a:t>KEY STATISTICS</a:t>
            </a:r>
            <a:r>
              <a:rPr lang="fr" sz="1100">
                <a:solidFill>
                  <a:schemeClr val="dk1"/>
                </a:solidFill>
              </a:rPr>
              <a:t> • </a:t>
            </a:r>
            <a:r>
              <a:rPr lang="fr" sz="1100" b="1">
                <a:solidFill>
                  <a:schemeClr val="dk1"/>
                </a:solidFill>
              </a:rPr>
              <a:t>Median</a:t>
            </a:r>
            <a:r>
              <a:rPr lang="fr" sz="1100">
                <a:solidFill>
                  <a:schemeClr val="dk1"/>
                </a:solidFill>
              </a:rPr>
              <a:t>: 10,760 €/m² • </a:t>
            </a:r>
            <a:r>
              <a:rPr lang="fr" sz="1100" b="1">
                <a:solidFill>
                  <a:schemeClr val="dk1"/>
                </a:solidFill>
              </a:rPr>
              <a:t>Range</a:t>
            </a:r>
            <a:r>
              <a:rPr lang="fr" sz="1100">
                <a:solidFill>
                  <a:schemeClr val="dk1"/>
                </a:solidFill>
              </a:rPr>
              <a:t>: 8,949 - 14,256 €/m² • </a:t>
            </a:r>
            <a:r>
              <a:rPr lang="fr" sz="1100" b="1">
                <a:solidFill>
                  <a:schemeClr val="dk1"/>
                </a:solidFill>
              </a:rPr>
              <a:t>Normal distribution</a:t>
            </a:r>
            <a:r>
              <a:rPr lang="fr" sz="1100">
                <a:solidFill>
                  <a:schemeClr val="dk1"/>
                </a:solidFill>
              </a:rPr>
              <a:t> with outliers • </a:t>
            </a:r>
            <a:r>
              <a:rPr lang="fr" sz="1100" b="1">
                <a:solidFill>
                  <a:schemeClr val="dk1"/>
                </a:solidFill>
              </a:rPr>
              <a:t>Good spread</a:t>
            </a:r>
            <a:r>
              <a:rPr lang="fr" sz="1100">
                <a:solidFill>
                  <a:schemeClr val="dk1"/>
                </a:solidFill>
              </a:rPr>
              <a:t> for ML modeling</a:t>
            </a:r>
            <a:endParaRPr sz="11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ctrTitle" idx="4294967295"/>
          </p:nvPr>
        </p:nvSpPr>
        <p:spPr>
          <a:xfrm>
            <a:off x="1192664" y="403309"/>
            <a:ext cx="5315100" cy="5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500">
                <a:solidFill>
                  <a:srgbClr val="0E3449"/>
                </a:solidFill>
                <a:latin typeface="Inter SemiBold"/>
                <a:ea typeface="Inter SemiBold"/>
                <a:cs typeface="Inter SemiBold"/>
                <a:sym typeface="Inter SemiBold"/>
              </a:rPr>
              <a:t>DB Clean</a:t>
            </a:r>
            <a:endParaRPr sz="2500">
              <a:solidFill>
                <a:srgbClr val="0E3449"/>
              </a:solidFill>
              <a:latin typeface="Inter SemiBold"/>
              <a:ea typeface="Inter SemiBold"/>
              <a:cs typeface="Inter SemiBold"/>
              <a:sym typeface="Inter SemiBold"/>
            </a:endParaRPr>
          </a:p>
        </p:txBody>
      </p:sp>
      <p:pic>
        <p:nvPicPr>
          <p:cNvPr id="118" name="Google Shape;118;p20"/>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119" name="Google Shape;119;p20"/>
          <p:cNvSpPr/>
          <p:nvPr/>
        </p:nvSpPr>
        <p:spPr>
          <a:xfrm>
            <a:off x="0" y="4784000"/>
            <a:ext cx="9144000" cy="251400"/>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20" name="Google Shape;120;p20"/>
          <p:cNvSpPr txBox="1"/>
          <p:nvPr/>
        </p:nvSpPr>
        <p:spPr>
          <a:xfrm>
            <a:off x="1192675" y="1098150"/>
            <a:ext cx="7557000" cy="2409000"/>
          </a:xfrm>
          <a:prstGeom prst="rect">
            <a:avLst/>
          </a:prstGeom>
          <a:noFill/>
          <a:ln>
            <a:noFill/>
          </a:ln>
        </p:spPr>
        <p:txBody>
          <a:bodyPr spcFirstLastPara="1" wrap="square" lIns="91425" tIns="91425" rIns="91425" bIns="91425" anchor="ctr" anchorCtr="0">
            <a:spAutoFit/>
          </a:bodyPr>
          <a:lstStyle/>
          <a:p>
            <a:pPr marL="457200" lvl="0" indent="-317500" algn="l" rtl="0">
              <a:lnSpc>
                <a:spcPct val="115000"/>
              </a:lnSpc>
              <a:spcBef>
                <a:spcPts val="1200"/>
              </a:spcBef>
              <a:spcAft>
                <a:spcPts val="0"/>
              </a:spcAft>
              <a:buClr>
                <a:schemeClr val="dk1"/>
              </a:buClr>
              <a:buSzPts val="1400"/>
              <a:buFont typeface="Inter"/>
              <a:buChar char="-"/>
            </a:pPr>
            <a:r>
              <a:rPr lang="fr" b="1">
                <a:solidFill>
                  <a:schemeClr val="dk1"/>
                </a:solidFill>
                <a:latin typeface="Inter"/>
                <a:ea typeface="Inter"/>
                <a:cs typeface="Inter"/>
                <a:sym typeface="Inter"/>
              </a:rPr>
              <a:t>FILTERING DECISIONS </a:t>
            </a:r>
            <a:endParaRPr b="1">
              <a:solidFill>
                <a:schemeClr val="dk1"/>
              </a:solidFill>
              <a:latin typeface="Inter"/>
              <a:ea typeface="Inter"/>
              <a:cs typeface="Inter"/>
              <a:sym typeface="Inter"/>
            </a:endParaRPr>
          </a:p>
          <a:p>
            <a:pPr marL="0" lvl="0" indent="457200" algn="l" rtl="0">
              <a:lnSpc>
                <a:spcPct val="115000"/>
              </a:lnSpc>
              <a:spcBef>
                <a:spcPts val="1200"/>
              </a:spcBef>
              <a:spcAft>
                <a:spcPts val="0"/>
              </a:spcAft>
              <a:buNone/>
            </a:pPr>
            <a:r>
              <a:rPr lang="fr" b="1">
                <a:solidFill>
                  <a:schemeClr val="dk1"/>
                </a:solidFill>
                <a:latin typeface="Inter"/>
                <a:ea typeface="Inter"/>
                <a:cs typeface="Inter"/>
                <a:sym typeface="Inter"/>
              </a:rPr>
              <a:t>• Apartments only (no houses/commercial) </a:t>
            </a:r>
            <a:endParaRPr b="1">
              <a:solidFill>
                <a:schemeClr val="dk1"/>
              </a:solidFill>
              <a:latin typeface="Inter"/>
              <a:ea typeface="Inter"/>
              <a:cs typeface="Inter"/>
              <a:sym typeface="Inter"/>
            </a:endParaRPr>
          </a:p>
          <a:p>
            <a:pPr marL="0" lvl="0" indent="457200" algn="l" rtl="0">
              <a:lnSpc>
                <a:spcPct val="115000"/>
              </a:lnSpc>
              <a:spcBef>
                <a:spcPts val="1200"/>
              </a:spcBef>
              <a:spcAft>
                <a:spcPts val="0"/>
              </a:spcAft>
              <a:buNone/>
            </a:pPr>
            <a:r>
              <a:rPr lang="fr" b="1">
                <a:solidFill>
                  <a:schemeClr val="dk1"/>
                </a:solidFill>
                <a:latin typeface="Inter"/>
                <a:ea typeface="Inter"/>
                <a:cs typeface="Inter"/>
                <a:sym typeface="Inter"/>
              </a:rPr>
              <a:t>• Sales transactions only </a:t>
            </a:r>
            <a:endParaRPr b="1">
              <a:solidFill>
                <a:schemeClr val="dk1"/>
              </a:solidFill>
              <a:latin typeface="Inter"/>
              <a:ea typeface="Inter"/>
              <a:cs typeface="Inter"/>
              <a:sym typeface="Inter"/>
            </a:endParaRPr>
          </a:p>
          <a:p>
            <a:pPr marL="0" lvl="0" indent="457200" algn="l" rtl="0">
              <a:lnSpc>
                <a:spcPct val="115000"/>
              </a:lnSpc>
              <a:spcBef>
                <a:spcPts val="1200"/>
              </a:spcBef>
              <a:spcAft>
                <a:spcPts val="0"/>
              </a:spcAft>
              <a:buNone/>
            </a:pPr>
            <a:r>
              <a:rPr lang="fr" b="1">
                <a:solidFill>
                  <a:schemeClr val="dk1"/>
                </a:solidFill>
                <a:latin typeface="Inter"/>
                <a:ea typeface="Inter"/>
                <a:cs typeface="Inter"/>
                <a:sym typeface="Inter"/>
              </a:rPr>
              <a:t>• Removed abnormal prices &amp; outliers </a:t>
            </a:r>
            <a:endParaRPr b="1">
              <a:solidFill>
                <a:schemeClr val="dk1"/>
              </a:solidFill>
              <a:latin typeface="Inter"/>
              <a:ea typeface="Inter"/>
              <a:cs typeface="Inter"/>
              <a:sym typeface="Inter"/>
            </a:endParaRPr>
          </a:p>
          <a:p>
            <a:pPr marL="0" lvl="0" indent="457200" algn="l" rtl="0">
              <a:lnSpc>
                <a:spcPct val="115000"/>
              </a:lnSpc>
              <a:spcBef>
                <a:spcPts val="1200"/>
              </a:spcBef>
              <a:spcAft>
                <a:spcPts val="0"/>
              </a:spcAft>
              <a:buNone/>
            </a:pPr>
            <a:r>
              <a:rPr lang="fr" b="1">
                <a:solidFill>
                  <a:schemeClr val="dk1"/>
                </a:solidFill>
                <a:latin typeface="Inter"/>
                <a:ea typeface="Inter"/>
                <a:cs typeface="Inter"/>
                <a:sym typeface="Inter"/>
              </a:rPr>
              <a:t>• Complete data points only </a:t>
            </a:r>
            <a:endParaRPr b="1">
              <a:solidFill>
                <a:schemeClr val="dk1"/>
              </a:solidFill>
              <a:latin typeface="Inter"/>
              <a:ea typeface="Inter"/>
              <a:cs typeface="Inter"/>
              <a:sym typeface="Inter"/>
            </a:endParaRPr>
          </a:p>
          <a:p>
            <a:pPr marL="0" lvl="0" indent="457200" algn="l" rtl="0">
              <a:lnSpc>
                <a:spcPct val="115000"/>
              </a:lnSpc>
              <a:spcBef>
                <a:spcPts val="1200"/>
              </a:spcBef>
              <a:spcAft>
                <a:spcPts val="1200"/>
              </a:spcAft>
              <a:buNone/>
            </a:pPr>
            <a:r>
              <a:rPr lang="fr" b="1">
                <a:solidFill>
                  <a:schemeClr val="dk1"/>
                </a:solidFill>
                <a:latin typeface="Inter"/>
                <a:ea typeface="Inter"/>
                <a:cs typeface="Inter"/>
                <a:sym typeface="Inter"/>
              </a:rPr>
              <a:t>• Created price per m² target</a:t>
            </a:r>
            <a:endParaRPr>
              <a:solidFill>
                <a:schemeClr val="dk1"/>
              </a:solidFill>
              <a:latin typeface="Inter"/>
              <a:ea typeface="Inter"/>
              <a:cs typeface="Inter"/>
              <a:sym typeface="Inter"/>
            </a:endParaRPr>
          </a:p>
        </p:txBody>
      </p:sp>
      <p:sp>
        <p:nvSpPr>
          <p:cNvPr id="121" name="Google Shape;121;p20"/>
          <p:cNvSpPr/>
          <p:nvPr/>
        </p:nvSpPr>
        <p:spPr>
          <a:xfrm>
            <a:off x="4972725" y="3580600"/>
            <a:ext cx="3838800" cy="107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sz="1000">
                <a:latin typeface="Inter"/>
                <a:ea typeface="Inter"/>
                <a:cs typeface="Inter"/>
                <a:sym typeface="Inter"/>
              </a:rPr>
              <a:t>The whole process is explained on the following Notebooks in our Github : </a:t>
            </a:r>
            <a:endParaRPr sz="1000">
              <a:latin typeface="Inter"/>
              <a:ea typeface="Inter"/>
              <a:cs typeface="Inter"/>
              <a:sym typeface="Inter"/>
            </a:endParaRPr>
          </a:p>
          <a:p>
            <a:pPr marL="457200" lvl="0" indent="-292100" algn="l" rtl="0">
              <a:spcBef>
                <a:spcPts val="0"/>
              </a:spcBef>
              <a:spcAft>
                <a:spcPts val="0"/>
              </a:spcAft>
              <a:buSzPts val="1000"/>
              <a:buFont typeface="Inter"/>
              <a:buChar char="-"/>
            </a:pPr>
            <a:r>
              <a:rPr lang="fr" sz="1000">
                <a:latin typeface="Inter"/>
                <a:ea typeface="Inter"/>
                <a:cs typeface="Inter"/>
                <a:sym typeface="Inter"/>
              </a:rPr>
              <a:t>AAA_EDA.ipynb (Exploration on the whole DB to take decisions)</a:t>
            </a:r>
            <a:endParaRPr sz="1000">
              <a:latin typeface="Inter"/>
              <a:ea typeface="Inter"/>
              <a:cs typeface="Inter"/>
              <a:sym typeface="Inter"/>
            </a:endParaRPr>
          </a:p>
          <a:p>
            <a:pPr marL="457200" lvl="0" indent="-292100" algn="l" rtl="0">
              <a:spcBef>
                <a:spcPts val="0"/>
              </a:spcBef>
              <a:spcAft>
                <a:spcPts val="0"/>
              </a:spcAft>
              <a:buSzPts val="1000"/>
              <a:buFont typeface="Inter"/>
              <a:buChar char="-"/>
            </a:pPr>
            <a:r>
              <a:rPr lang="fr" sz="1000">
                <a:latin typeface="Inter"/>
                <a:ea typeface="Inter"/>
                <a:cs typeface="Inter"/>
                <a:sym typeface="Inter"/>
              </a:rPr>
              <a:t>AAA_model_data_prep.ipynb (Preparation of the final csv used for our model)</a:t>
            </a:r>
            <a:endParaRPr sz="1000">
              <a:latin typeface="Inter"/>
              <a:ea typeface="Inter"/>
              <a:cs typeface="Inter"/>
              <a:sym typeface="Inter"/>
            </a:endParaRPr>
          </a:p>
        </p:txBody>
      </p:sp>
      <p:pic>
        <p:nvPicPr>
          <p:cNvPr id="122" name="Google Shape;122;p20"/>
          <p:cNvPicPr preferRelativeResize="0"/>
          <p:nvPr/>
        </p:nvPicPr>
        <p:blipFill>
          <a:blip r:embed="rId4">
            <a:alphaModFix/>
          </a:blip>
          <a:stretch>
            <a:fillRect/>
          </a:stretch>
        </p:blipFill>
        <p:spPr>
          <a:xfrm>
            <a:off x="4543325" y="3580600"/>
            <a:ext cx="357650" cy="357650"/>
          </a:xfrm>
          <a:prstGeom prst="rect">
            <a:avLst/>
          </a:prstGeom>
          <a:noFill/>
          <a:ln>
            <a:noFill/>
          </a:ln>
        </p:spPr>
      </p:pic>
      <p:sp>
        <p:nvSpPr>
          <p:cNvPr id="123" name="Google Shape;12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a:spLocks noGrp="1"/>
          </p:cNvSpPr>
          <p:nvPr>
            <p:ph type="ctrTitle" idx="4294967295"/>
          </p:nvPr>
        </p:nvSpPr>
        <p:spPr>
          <a:xfrm>
            <a:off x="1192664" y="403309"/>
            <a:ext cx="5315100" cy="53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500">
                <a:solidFill>
                  <a:srgbClr val="0E3449"/>
                </a:solidFill>
                <a:latin typeface="Inter SemiBold"/>
                <a:ea typeface="Inter SemiBold"/>
                <a:cs typeface="Inter SemiBold"/>
                <a:sym typeface="Inter SemiBold"/>
              </a:rPr>
              <a:t>DB EDA (on features)</a:t>
            </a:r>
            <a:endParaRPr sz="2500">
              <a:solidFill>
                <a:srgbClr val="0E3449"/>
              </a:solidFill>
              <a:latin typeface="Inter SemiBold"/>
              <a:ea typeface="Inter SemiBold"/>
              <a:cs typeface="Inter SemiBold"/>
              <a:sym typeface="Inter SemiBold"/>
            </a:endParaRPr>
          </a:p>
        </p:txBody>
      </p:sp>
      <p:pic>
        <p:nvPicPr>
          <p:cNvPr id="129" name="Google Shape;129;p21"/>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130" name="Google Shape;130;p21"/>
          <p:cNvSpPr/>
          <p:nvPr/>
        </p:nvSpPr>
        <p:spPr>
          <a:xfrm>
            <a:off x="0" y="4784000"/>
            <a:ext cx="9144000" cy="251400"/>
          </a:xfrm>
          <a:prstGeom prst="rect">
            <a:avLst/>
          </a:prstGeom>
          <a:solidFill>
            <a:srgbClr val="C3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pic>
        <p:nvPicPr>
          <p:cNvPr id="131" name="Google Shape;131;p21" title="Capture d’écran 2025-07-24 à 09.07.44.png"/>
          <p:cNvPicPr preferRelativeResize="0"/>
          <p:nvPr/>
        </p:nvPicPr>
        <p:blipFill>
          <a:blip r:embed="rId4">
            <a:alphaModFix/>
          </a:blip>
          <a:stretch>
            <a:fillRect/>
          </a:stretch>
        </p:blipFill>
        <p:spPr>
          <a:xfrm>
            <a:off x="152400" y="1083575"/>
            <a:ext cx="8839199" cy="3230675"/>
          </a:xfrm>
          <a:prstGeom prst="rect">
            <a:avLst/>
          </a:prstGeom>
          <a:noFill/>
          <a:ln>
            <a:noFill/>
          </a:ln>
        </p:spPr>
      </p:pic>
      <p:sp>
        <p:nvSpPr>
          <p:cNvPr id="132" name="Google Shape;13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1150</Words>
  <Application>Microsoft Office PowerPoint</Application>
  <PresentationFormat>Affichage à l'écran (16:9)</PresentationFormat>
  <Paragraphs>235</Paragraphs>
  <Slides>28</Slides>
  <Notes>28</Notes>
  <HiddenSlides>1</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28</vt:i4>
      </vt:variant>
    </vt:vector>
  </HeadingPairs>
  <TitlesOfParts>
    <vt:vector size="35" baseType="lpstr">
      <vt:lpstr>Inter Medium</vt:lpstr>
      <vt:lpstr>Inter</vt:lpstr>
      <vt:lpstr>Arial</vt:lpstr>
      <vt:lpstr>Inter SemiBold</vt:lpstr>
      <vt:lpstr>Roboto Mono</vt:lpstr>
      <vt:lpstr>Courier New</vt:lpstr>
      <vt:lpstr>Simple Light</vt:lpstr>
      <vt:lpstr>Smart Invest</vt:lpstr>
      <vt:lpstr>The problem we are trying to solve </vt:lpstr>
      <vt:lpstr>Why we are doing this project</vt:lpstr>
      <vt:lpstr>Project steps</vt:lpstr>
      <vt:lpstr>The Database </vt:lpstr>
      <vt:lpstr>The DVF French Database</vt:lpstr>
      <vt:lpstr>DB EDA (on target, “prix_m2”)</vt:lpstr>
      <vt:lpstr>DB Clean</vt:lpstr>
      <vt:lpstr>DB EDA (on features)</vt:lpstr>
      <vt:lpstr>GEOGRAPHIC ANALYSIS</vt:lpstr>
      <vt:lpstr>ENHANCED FEATURES</vt:lpstr>
      <vt:lpstr>The Models </vt:lpstr>
      <vt:lpstr>The approach</vt:lpstr>
      <vt:lpstr>Results - metrics</vt:lpstr>
      <vt:lpstr>Results - Feature importance</vt:lpstr>
      <vt:lpstr>Test - Kmeans</vt:lpstr>
      <vt:lpstr>Results - Test with K Means</vt:lpstr>
      <vt:lpstr>Results - Interpretation (1 / 2)</vt:lpstr>
      <vt:lpstr>Results - Interpretation</vt:lpstr>
      <vt:lpstr>Business usage of our model </vt:lpstr>
      <vt:lpstr>STREAMLIT</vt:lpstr>
      <vt:lpstr>STREAMLIT</vt:lpstr>
      <vt:lpstr>STREAMLIT</vt:lpstr>
      <vt:lpstr>STREAMLIT</vt:lpstr>
      <vt:lpstr>Real Market Validation</vt:lpstr>
      <vt:lpstr>Real Market Validation</vt:lpstr>
      <vt:lpstr>Ideas to improve the model &amp; Conclusions</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Martin BONNARD</cp:lastModifiedBy>
  <cp:revision>1</cp:revision>
  <dcterms:modified xsi:type="dcterms:W3CDTF">2025-11-15T19:05:09Z</dcterms:modified>
</cp:coreProperties>
</file>